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58" r:id="rId3"/>
    <p:sldId id="265" r:id="rId4"/>
    <p:sldId id="300" r:id="rId5"/>
    <p:sldId id="257" r:id="rId6"/>
    <p:sldId id="293" r:id="rId7"/>
    <p:sldId id="290" r:id="rId8"/>
    <p:sldId id="294" r:id="rId9"/>
    <p:sldId id="276" r:id="rId10"/>
    <p:sldId id="287" r:id="rId11"/>
    <p:sldId id="264" r:id="rId12"/>
    <p:sldId id="296" r:id="rId13"/>
    <p:sldId id="267" r:id="rId14"/>
    <p:sldId id="266" r:id="rId15"/>
    <p:sldId id="289" r:id="rId16"/>
    <p:sldId id="297" r:id="rId17"/>
    <p:sldId id="298" r:id="rId18"/>
    <p:sldId id="299" r:id="rId19"/>
    <p:sldId id="262" r:id="rId20"/>
    <p:sldId id="259" r:id="rId21"/>
    <p:sldId id="260" r:id="rId22"/>
    <p:sldId id="261" r:id="rId23"/>
    <p:sldId id="263" r:id="rId24"/>
    <p:sldId id="288" r:id="rId25"/>
    <p:sldId id="270" r:id="rId26"/>
    <p:sldId id="271" r:id="rId27"/>
    <p:sldId id="272" r:id="rId28"/>
    <p:sldId id="268" r:id="rId29"/>
    <p:sldId id="279" r:id="rId30"/>
    <p:sldId id="278" r:id="rId31"/>
    <p:sldId id="277" r:id="rId32"/>
    <p:sldId id="280" r:id="rId33"/>
    <p:sldId id="284" r:id="rId34"/>
    <p:sldId id="282" r:id="rId35"/>
    <p:sldId id="285" r:id="rId36"/>
    <p:sldId id="283" r:id="rId37"/>
    <p:sldId id="286" r:id="rId38"/>
    <p:sldId id="295" r:id="rId39"/>
    <p:sldId id="275" r:id="rId40"/>
    <p:sldId id="269" r:id="rId41"/>
    <p:sldId id="27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33"/>
    <p:restoredTop sz="84320"/>
  </p:normalViewPr>
  <p:slideViewPr>
    <p:cSldViewPr snapToGrid="0" snapToObjects="1">
      <p:cViewPr varScale="1">
        <p:scale>
          <a:sx n="187" d="100"/>
          <a:sy n="187" d="100"/>
        </p:scale>
        <p:origin x="24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359CD5-4111-634F-A845-CD8EA7A2625D}" type="datetimeFigureOut">
              <a:rPr lang="en-US" smtClean="0"/>
              <a:t>4/12/22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9659DC-9AE0-3742-BD48-D6D6BD08B5F8}" type="slidenum">
              <a:rPr lang="en-US" smtClean="0"/>
              <a:t>‹#›</a:t>
            </a:fld>
            <a:endParaRPr lang="en-US"/>
          </a:p>
        </p:txBody>
      </p:sp>
    </p:spTree>
    <p:extLst>
      <p:ext uri="{BB962C8B-B14F-4D97-AF65-F5344CB8AC3E}">
        <p14:creationId xmlns:p14="http://schemas.microsoft.com/office/powerpoint/2010/main" val="3680427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choose lemmas? Whenever tactic script uses a lemma e.g. uses the apply tactic </a:t>
            </a:r>
          </a:p>
          <a:p>
            <a:endParaRPr lang="en-US" dirty="0"/>
          </a:p>
          <a:p>
            <a:r>
              <a:rPr lang="en-US" dirty="0"/>
              <a:t>TALIA: more ideas to which tactics to use to generate data set we need</a:t>
            </a:r>
          </a:p>
        </p:txBody>
      </p:sp>
      <p:sp>
        <p:nvSpPr>
          <p:cNvPr id="4" name="Slide Number Placeholder 3"/>
          <p:cNvSpPr>
            <a:spLocks noGrp="1"/>
          </p:cNvSpPr>
          <p:nvPr>
            <p:ph type="sldNum" sz="quarter" idx="5"/>
          </p:nvPr>
        </p:nvSpPr>
        <p:spPr/>
        <p:txBody>
          <a:bodyPr/>
          <a:lstStyle/>
          <a:p>
            <a:fld id="{1A9659DC-9AE0-3742-BD48-D6D6BD08B5F8}" type="slidenum">
              <a:rPr lang="en-US" smtClean="0"/>
              <a:t>2</a:t>
            </a:fld>
            <a:endParaRPr lang="en-US"/>
          </a:p>
        </p:txBody>
      </p:sp>
    </p:spTree>
    <p:extLst>
      <p:ext uri="{BB962C8B-B14F-4D97-AF65-F5344CB8AC3E}">
        <p14:creationId xmlns:p14="http://schemas.microsoft.com/office/powerpoint/2010/main" val="2542845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Intuitively, we want to </a:t>
            </a:r>
            <a:r>
              <a:rPr lang="en-US" sz="1200" b="1" dirty="0"/>
              <a:t>select a DSL as to maximize number of theorems proved</a:t>
            </a:r>
            <a:r>
              <a:rPr lang="en-US" sz="1200" dirty="0"/>
              <a:t> when the Synthesizer (</a:t>
            </a:r>
            <a:r>
              <a:rPr lang="en-US" sz="1200" dirty="0" err="1"/>
              <a:t>GenNN+Synth</a:t>
            </a:r>
            <a:r>
              <a:rPr lang="en-US" sz="1200" dirty="0"/>
              <a:t> Search)</a:t>
            </a:r>
            <a:endParaRPr lang="en-US" dirty="0"/>
          </a:p>
        </p:txBody>
      </p:sp>
      <p:sp>
        <p:nvSpPr>
          <p:cNvPr id="4" name="Slide Number Placeholder 3"/>
          <p:cNvSpPr>
            <a:spLocks noGrp="1"/>
          </p:cNvSpPr>
          <p:nvPr>
            <p:ph type="sldNum" sz="quarter" idx="5"/>
          </p:nvPr>
        </p:nvSpPr>
        <p:spPr/>
        <p:txBody>
          <a:bodyPr/>
          <a:lstStyle/>
          <a:p>
            <a:fld id="{1A9659DC-9AE0-3742-BD48-D6D6BD08B5F8}" type="slidenum">
              <a:rPr lang="en-US" smtClean="0"/>
              <a:t>14</a:t>
            </a:fld>
            <a:endParaRPr lang="en-US"/>
          </a:p>
        </p:txBody>
      </p:sp>
    </p:spTree>
    <p:extLst>
      <p:ext uri="{BB962C8B-B14F-4D97-AF65-F5344CB8AC3E}">
        <p14:creationId xmlns:p14="http://schemas.microsoft.com/office/powerpoint/2010/main" val="3091606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ideally since it’s a curriculum from a human seed (which are naturally already ordered) – the number of subexpressions won’t explore</a:t>
            </a:r>
          </a:p>
          <a:p>
            <a:endParaRPr lang="en-US" dirty="0"/>
          </a:p>
          <a:p>
            <a:r>
              <a:rPr lang="en-US" dirty="0"/>
              <a:t>Random idea: would be cool to apply to proof level compression and try to synthesize the proof term directly</a:t>
            </a:r>
          </a:p>
          <a:p>
            <a:endParaRPr lang="en-US" dirty="0"/>
          </a:p>
          <a:p>
            <a:r>
              <a:rPr lang="en-US" sz="1200" dirty="0"/>
              <a:t>note as compression is done more, this restriction will seem less of an issue, since yes at the beginning it might seem there are MANY sub-expressions &amp; we are forgoing a lot. However, after our first compression, the &lt;=n is no longer considering individual very fine-grained constructs, it’s going to start doing compression with more high-level terms/abstraction. So compression compounds more and more! Especially if there IS a lot of re-usability.</a:t>
            </a:r>
            <a:endParaRPr lang="en-US" dirty="0"/>
          </a:p>
        </p:txBody>
      </p:sp>
      <p:sp>
        <p:nvSpPr>
          <p:cNvPr id="4" name="Slide Number Placeholder 3"/>
          <p:cNvSpPr>
            <a:spLocks noGrp="1"/>
          </p:cNvSpPr>
          <p:nvPr>
            <p:ph type="sldNum" sz="quarter" idx="5"/>
          </p:nvPr>
        </p:nvSpPr>
        <p:spPr/>
        <p:txBody>
          <a:bodyPr/>
          <a:lstStyle/>
          <a:p>
            <a:fld id="{1A9659DC-9AE0-3742-BD48-D6D6BD08B5F8}" type="slidenum">
              <a:rPr lang="en-US" smtClean="0"/>
              <a:t>16</a:t>
            </a:fld>
            <a:endParaRPr lang="en-US"/>
          </a:p>
        </p:txBody>
      </p:sp>
    </p:spTree>
    <p:extLst>
      <p:ext uri="{BB962C8B-B14F-4D97-AF65-F5344CB8AC3E}">
        <p14:creationId xmlns:p14="http://schemas.microsoft.com/office/powerpoint/2010/main" val="954479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228600" indent="-228600">
              <a:buAutoNum type="alphaUcPeriod"/>
            </a:pPr>
            <a:r>
              <a:rPr lang="en-US" dirty="0"/>
              <a:t>All lemmas in batch</a:t>
            </a:r>
          </a:p>
          <a:p>
            <a:pPr marL="228600" indent="-228600">
              <a:buAutoNum type="alphaUcPeriod"/>
            </a:pPr>
            <a:r>
              <a:rPr lang="en-US" dirty="0"/>
              <a:t>All WFF sub-expression of at most some size &lt;= n</a:t>
            </a:r>
          </a:p>
          <a:p>
            <a:pPr marL="228600" indent="-228600">
              <a:buAutoNum type="alphaUcPeriod"/>
            </a:pPr>
            <a:r>
              <a:rPr lang="en-US" dirty="0"/>
              <a:t>Choose subset from WFF sub-expression of size &lt;= n, which would lead to the best compression (in terms of reusability, synthesizer speed, generalization outside of batch)</a:t>
            </a:r>
          </a:p>
          <a:p>
            <a:pPr marL="228600" indent="-228600">
              <a:buAutoNum type="alphaUcPeriod"/>
            </a:pPr>
            <a:r>
              <a:rPr lang="en-US" dirty="0"/>
              <a:t>Choose subset that generalize from both bounded WFF sub-</a:t>
            </a:r>
            <a:r>
              <a:rPr lang="en-US" dirty="0" err="1"/>
              <a:t>exps</a:t>
            </a:r>
            <a:r>
              <a:rPr lang="en-US" dirty="0"/>
              <a:t> from batch and bounded current learned sub-</a:t>
            </a:r>
            <a:r>
              <a:rPr lang="en-US" dirty="0" err="1"/>
              <a:t>exps</a:t>
            </a:r>
            <a:r>
              <a:rPr lang="en-US" dirty="0"/>
              <a:t> in DSL</a:t>
            </a:r>
          </a:p>
          <a:p>
            <a:pPr marL="228600" indent="-228600">
              <a:buAutoNum type="alphaUcPeriod"/>
            </a:pPr>
            <a:endParaRPr lang="en-US" dirty="0"/>
          </a:p>
          <a:p>
            <a:endParaRPr lang="en-US" dirty="0"/>
          </a:p>
          <a:p>
            <a:r>
              <a:rPr lang="en-US" dirty="0"/>
              <a:t>Q: what if l’s in batch are already compressed…? How do we choose how to rewrite terms?</a:t>
            </a:r>
          </a:p>
          <a:p>
            <a:endParaRPr lang="en-US" dirty="0"/>
          </a:p>
          <a:p>
            <a:r>
              <a:rPr lang="en-US" dirty="0"/>
              <a:t>BPE</a:t>
            </a:r>
          </a:p>
          <a:p>
            <a:r>
              <a:rPr lang="en-US" dirty="0"/>
              <a:t>Currying</a:t>
            </a:r>
          </a:p>
          <a:p>
            <a:endParaRPr lang="en-US" dirty="0"/>
          </a:p>
        </p:txBody>
      </p:sp>
      <p:sp>
        <p:nvSpPr>
          <p:cNvPr id="4" name="Slide Number Placeholder 3"/>
          <p:cNvSpPr>
            <a:spLocks noGrp="1"/>
          </p:cNvSpPr>
          <p:nvPr>
            <p:ph type="sldNum" sz="quarter" idx="5"/>
          </p:nvPr>
        </p:nvSpPr>
        <p:spPr/>
        <p:txBody>
          <a:bodyPr/>
          <a:lstStyle/>
          <a:p>
            <a:fld id="{1A9659DC-9AE0-3742-BD48-D6D6BD08B5F8}" type="slidenum">
              <a:rPr lang="en-US" smtClean="0"/>
              <a:t>17</a:t>
            </a:fld>
            <a:endParaRPr lang="en-US"/>
          </a:p>
        </p:txBody>
      </p:sp>
    </p:spTree>
    <p:extLst>
      <p:ext uri="{BB962C8B-B14F-4D97-AF65-F5344CB8AC3E}">
        <p14:creationId xmlns:p14="http://schemas.microsoft.com/office/powerpoint/2010/main" val="2281634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9659DC-9AE0-3742-BD48-D6D6BD08B5F8}" type="slidenum">
              <a:rPr lang="en-US" smtClean="0"/>
              <a:t>18</a:t>
            </a:fld>
            <a:endParaRPr lang="en-US"/>
          </a:p>
        </p:txBody>
      </p:sp>
    </p:spTree>
    <p:extLst>
      <p:ext uri="{BB962C8B-B14F-4D97-AF65-F5344CB8AC3E}">
        <p14:creationId xmlns:p14="http://schemas.microsoft.com/office/powerpoint/2010/main" val="2774054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DSL can also generate lemmas and theorem to be proved</a:t>
            </a:r>
          </a:p>
        </p:txBody>
      </p:sp>
      <p:sp>
        <p:nvSpPr>
          <p:cNvPr id="4" name="Slide Number Placeholder 3"/>
          <p:cNvSpPr>
            <a:spLocks noGrp="1"/>
          </p:cNvSpPr>
          <p:nvPr>
            <p:ph type="sldNum" sz="quarter" idx="5"/>
          </p:nvPr>
        </p:nvSpPr>
        <p:spPr/>
        <p:txBody>
          <a:bodyPr/>
          <a:lstStyle/>
          <a:p>
            <a:fld id="{1A9659DC-9AE0-3742-BD48-D6D6BD08B5F8}" type="slidenum">
              <a:rPr lang="en-US" smtClean="0"/>
              <a:t>20</a:t>
            </a:fld>
            <a:endParaRPr lang="en-US"/>
          </a:p>
        </p:txBody>
      </p:sp>
    </p:spTree>
    <p:extLst>
      <p:ext uri="{BB962C8B-B14F-4D97-AF65-F5344CB8AC3E}">
        <p14:creationId xmlns:p14="http://schemas.microsoft.com/office/powerpoint/2010/main" val="3366839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e-graphs can also be used during synthesis to generate equivalent lemmas from predicted and see which one will work</a:t>
            </a:r>
          </a:p>
          <a:p>
            <a:endParaRPr lang="en-US" dirty="0"/>
          </a:p>
          <a:p>
            <a:r>
              <a:rPr lang="en-US" dirty="0"/>
              <a:t>Sparse rewards issue</a:t>
            </a:r>
          </a:p>
        </p:txBody>
      </p:sp>
      <p:sp>
        <p:nvSpPr>
          <p:cNvPr id="4" name="Slide Number Placeholder 3"/>
          <p:cNvSpPr>
            <a:spLocks noGrp="1"/>
          </p:cNvSpPr>
          <p:nvPr>
            <p:ph type="sldNum" sz="quarter" idx="5"/>
          </p:nvPr>
        </p:nvSpPr>
        <p:spPr/>
        <p:txBody>
          <a:bodyPr/>
          <a:lstStyle/>
          <a:p>
            <a:fld id="{1A9659DC-9AE0-3742-BD48-D6D6BD08B5F8}" type="slidenum">
              <a:rPr lang="en-US" smtClean="0"/>
              <a:t>21</a:t>
            </a:fld>
            <a:endParaRPr lang="en-US"/>
          </a:p>
        </p:txBody>
      </p:sp>
    </p:spTree>
    <p:extLst>
      <p:ext uri="{BB962C8B-B14F-4D97-AF65-F5344CB8AC3E}">
        <p14:creationId xmlns:p14="http://schemas.microsoft.com/office/powerpoint/2010/main" val="3206931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it be an issue to predict lemmas that yes are equivalent but might not advance the proof? But how do you know that the new format although fails for this theorem, that format might not fail for another future theorem. So perhaps learning both formats is still useful?</a:t>
            </a:r>
          </a:p>
          <a:p>
            <a:endParaRPr lang="en-US" dirty="0"/>
          </a:p>
          <a:p>
            <a:r>
              <a:rPr lang="en-US" dirty="0"/>
              <a:t>Note: that the -1 + num sub goals/ total goal, won’t be super useful because for a single lemma, if the right lemma is not guessed, then that will always be -1. Need to think through that again</a:t>
            </a:r>
          </a:p>
        </p:txBody>
      </p:sp>
      <p:sp>
        <p:nvSpPr>
          <p:cNvPr id="4" name="Slide Number Placeholder 3"/>
          <p:cNvSpPr>
            <a:spLocks noGrp="1"/>
          </p:cNvSpPr>
          <p:nvPr>
            <p:ph type="sldNum" sz="quarter" idx="5"/>
          </p:nvPr>
        </p:nvSpPr>
        <p:spPr/>
        <p:txBody>
          <a:bodyPr/>
          <a:lstStyle/>
          <a:p>
            <a:fld id="{1A9659DC-9AE0-3742-BD48-D6D6BD08B5F8}" type="slidenum">
              <a:rPr lang="en-US" smtClean="0"/>
              <a:t>22</a:t>
            </a:fld>
            <a:endParaRPr lang="en-US"/>
          </a:p>
        </p:txBody>
      </p:sp>
    </p:spTree>
    <p:extLst>
      <p:ext uri="{BB962C8B-B14F-4D97-AF65-F5344CB8AC3E}">
        <p14:creationId xmlns:p14="http://schemas.microsoft.com/office/powerpoint/2010/main" val="3081287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Novel:</a:t>
            </a:r>
          </a:p>
          <a:p>
            <a:pPr marL="171450" indent="-171450">
              <a:buFontTx/>
              <a:buChar char="-"/>
            </a:pPr>
            <a:r>
              <a:rPr lang="en-US" dirty="0"/>
              <a:t>Applied to real language Coq</a:t>
            </a:r>
          </a:p>
          <a:p>
            <a:pPr marL="171450" indent="-171450">
              <a:buFontTx/>
              <a:buChar char="-"/>
            </a:pPr>
            <a:r>
              <a:rPr lang="en-US" dirty="0"/>
              <a:t>Innovate of Compress</a:t>
            </a:r>
          </a:p>
          <a:p>
            <a:pPr marL="171450" indent="-171450">
              <a:buFontTx/>
              <a:buChar char="-"/>
            </a:pPr>
            <a:r>
              <a:rPr lang="en-US" dirty="0"/>
              <a:t>Synthesis of lemmas</a:t>
            </a:r>
          </a:p>
        </p:txBody>
      </p:sp>
      <p:sp>
        <p:nvSpPr>
          <p:cNvPr id="4" name="Slide Number Placeholder 3"/>
          <p:cNvSpPr>
            <a:spLocks noGrp="1"/>
          </p:cNvSpPr>
          <p:nvPr>
            <p:ph type="sldNum" sz="quarter" idx="5"/>
          </p:nvPr>
        </p:nvSpPr>
        <p:spPr/>
        <p:txBody>
          <a:bodyPr/>
          <a:lstStyle/>
          <a:p>
            <a:fld id="{1A9659DC-9AE0-3742-BD48-D6D6BD08B5F8}" type="slidenum">
              <a:rPr lang="en-US" smtClean="0"/>
              <a:t>23</a:t>
            </a:fld>
            <a:endParaRPr lang="en-US"/>
          </a:p>
        </p:txBody>
      </p:sp>
    </p:spTree>
    <p:extLst>
      <p:ext uri="{BB962C8B-B14F-4D97-AF65-F5344CB8AC3E}">
        <p14:creationId xmlns:p14="http://schemas.microsoft.com/office/powerpoint/2010/main" val="1887572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Todo</a:t>
            </a:r>
            <a:r>
              <a:rPr lang="en-US" dirty="0"/>
              <a:t>: read how PACT generates more data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A9659DC-9AE0-3742-BD48-D6D6BD08B5F8}" type="slidenum">
              <a:rPr lang="en-US" smtClean="0"/>
              <a:t>26</a:t>
            </a:fld>
            <a:endParaRPr lang="en-US"/>
          </a:p>
        </p:txBody>
      </p:sp>
    </p:spTree>
    <p:extLst>
      <p:ext uri="{BB962C8B-B14F-4D97-AF65-F5344CB8AC3E}">
        <p14:creationId xmlns:p14="http://schemas.microsoft.com/office/powerpoint/2010/main" val="327908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Idea for negative reward, punish less for each subgoal that was closed (i.e. each lemma that was predicted), but give less reward for longer lemmas and more for shorter lemmas AND make sure that reward is always far away enough from + rewards e.g. make it be negative</a:t>
            </a:r>
          </a:p>
        </p:txBody>
      </p:sp>
      <p:sp>
        <p:nvSpPr>
          <p:cNvPr id="4" name="Slide Number Placeholder 3"/>
          <p:cNvSpPr>
            <a:spLocks noGrp="1"/>
          </p:cNvSpPr>
          <p:nvPr>
            <p:ph type="sldNum" sz="quarter" idx="5"/>
          </p:nvPr>
        </p:nvSpPr>
        <p:spPr/>
        <p:txBody>
          <a:bodyPr/>
          <a:lstStyle/>
          <a:p>
            <a:fld id="{1A9659DC-9AE0-3742-BD48-D6D6BD08B5F8}" type="slidenum">
              <a:rPr lang="en-US" smtClean="0"/>
              <a:t>28</a:t>
            </a:fld>
            <a:endParaRPr lang="en-US"/>
          </a:p>
        </p:txBody>
      </p:sp>
    </p:spTree>
    <p:extLst>
      <p:ext uri="{BB962C8B-B14F-4D97-AF65-F5344CB8AC3E}">
        <p14:creationId xmlns:p14="http://schemas.microsoft.com/office/powerpoint/2010/main" val="2589888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Fine tune from </a:t>
            </a:r>
            <a:r>
              <a:rPr lang="en-US" dirty="0" err="1"/>
              <a:t>github</a:t>
            </a:r>
            <a:r>
              <a:rPr lang="en-US" dirty="0"/>
              <a:t>, eric, task2vec</a:t>
            </a:r>
          </a:p>
        </p:txBody>
      </p:sp>
      <p:sp>
        <p:nvSpPr>
          <p:cNvPr id="4" name="Slide Number Placeholder 3"/>
          <p:cNvSpPr>
            <a:spLocks noGrp="1"/>
          </p:cNvSpPr>
          <p:nvPr>
            <p:ph type="sldNum" sz="quarter" idx="5"/>
          </p:nvPr>
        </p:nvSpPr>
        <p:spPr/>
        <p:txBody>
          <a:bodyPr/>
          <a:lstStyle/>
          <a:p>
            <a:fld id="{1A9659DC-9AE0-3742-BD48-D6D6BD08B5F8}" type="slidenum">
              <a:rPr lang="en-US" smtClean="0"/>
              <a:t>3</a:t>
            </a:fld>
            <a:endParaRPr lang="en-US"/>
          </a:p>
        </p:txBody>
      </p:sp>
    </p:spTree>
    <p:extLst>
      <p:ext uri="{BB962C8B-B14F-4D97-AF65-F5344CB8AC3E}">
        <p14:creationId xmlns:p14="http://schemas.microsoft.com/office/powerpoint/2010/main" val="1927765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after that DSL’ is given get Gen by doing </a:t>
            </a:r>
            <a:r>
              <a:rPr lang="en-US" dirty="0" err="1"/>
              <a:t>max_Gen</a:t>
            </a:r>
            <a:r>
              <a:rPr lang="en-US" dirty="0"/>
              <a:t> Obj(X|DSL’)</a:t>
            </a:r>
          </a:p>
          <a:p>
            <a:endParaRPr lang="en-US" dirty="0"/>
          </a:p>
          <a:p>
            <a:r>
              <a:rPr lang="en-US" dirty="0"/>
              <a:t>Note: that they try to justify their </a:t>
            </a:r>
            <a:r>
              <a:rPr lang="en-US" dirty="0" err="1"/>
              <a:t>aic</a:t>
            </a:r>
            <a:r>
              <a:rPr lang="en-US" dirty="0"/>
              <a:t> via Bayesian reasoning but I’m skeptical that reasoning holds. I suppose they try to implicitly claim that their AIC criterion (i.e. compression) natively compresses which somehow is an approximation to choosing best DSL &amp; </a:t>
            </a:r>
            <a:r>
              <a:rPr lang="en-US" dirty="0" err="1"/>
              <a:t>DreamGen</a:t>
            </a:r>
            <a:r>
              <a:rPr lang="en-US" dirty="0"/>
              <a:t> that minimizes all states of the world according to our updated prior/MAP? i.e. </a:t>
            </a:r>
          </a:p>
          <a:p>
            <a:r>
              <a:rPr lang="en-US" dirty="0"/>
              <a:t>	obj = AIC(D|X) = </a:t>
            </a:r>
            <a:r>
              <a:rPr lang="en-US" dirty="0" err="1"/>
              <a:t>max_theta</a:t>
            </a:r>
            <a:r>
              <a:rPr lang="en-US" dirty="0"/>
              <a:t> 2|theta|_0 – 2 log </a:t>
            </a:r>
            <a:r>
              <a:rPr lang="en-US" dirty="0" err="1"/>
              <a:t>Pr</a:t>
            </a:r>
            <a:r>
              <a:rPr lang="en-US" dirty="0"/>
              <a:t>[X|D, theta] &lt;-&gt; obj = </a:t>
            </a:r>
            <a:r>
              <a:rPr lang="en-US" dirty="0" err="1"/>
              <a:t>int_theta</a:t>
            </a:r>
            <a:r>
              <a:rPr lang="en-US" dirty="0"/>
              <a:t> </a:t>
            </a:r>
            <a:r>
              <a:rPr lang="en-US" dirty="0" err="1"/>
              <a:t>Pr</a:t>
            </a:r>
            <a:r>
              <a:rPr lang="en-US" dirty="0"/>
              <a:t>[</a:t>
            </a:r>
            <a:r>
              <a:rPr lang="en-US" dirty="0" err="1"/>
              <a:t>X|theta</a:t>
            </a:r>
            <a:r>
              <a:rPr lang="en-US" dirty="0"/>
              <a:t>, D] </a:t>
            </a:r>
            <a:r>
              <a:rPr lang="en-US" dirty="0" err="1"/>
              <a:t>dtheta</a:t>
            </a:r>
            <a:endParaRPr lang="en-US" dirty="0"/>
          </a:p>
          <a:p>
            <a:endParaRPr lang="en-US" dirty="0"/>
          </a:p>
          <a:p>
            <a:endParaRPr lang="en-US" dirty="0"/>
          </a:p>
          <a:p>
            <a:r>
              <a:rPr lang="en-US" dirty="0"/>
              <a:t>EC^2 does not use a transformer Generator or AR to generate</a:t>
            </a:r>
          </a:p>
          <a:p>
            <a:r>
              <a:rPr lang="en-US" dirty="0"/>
              <a:t>Dreamer augments data set, improves compile step. No need to synthesize these in execute step since you have “ground truth </a:t>
            </a:r>
            <a:r>
              <a:rPr lang="en-US" dirty="0" err="1"/>
              <a:t>pgms</a:t>
            </a:r>
            <a:r>
              <a:rPr lang="en-US" dirty="0"/>
              <a:t>” from generator. Simply create IOs x to train NR directly in Compile step</a:t>
            </a:r>
          </a:p>
          <a:p>
            <a:endParaRPr lang="en-US" dirty="0"/>
          </a:p>
          <a:p>
            <a:r>
              <a:rPr lang="en-US" dirty="0"/>
              <a:t>Replace </a:t>
            </a:r>
            <a:r>
              <a:rPr lang="en-US" dirty="0" err="1"/>
              <a:t>intergral</a:t>
            </a:r>
            <a:r>
              <a:rPr lang="en-US" dirty="0"/>
              <a:t> of theta with it’s “largest element” with the </a:t>
            </a:r>
            <a:r>
              <a:rPr lang="en-US" dirty="0" err="1"/>
              <a:t>max_theta</a:t>
            </a:r>
            <a:endParaRPr lang="en-US" dirty="0"/>
          </a:p>
        </p:txBody>
      </p:sp>
      <p:sp>
        <p:nvSpPr>
          <p:cNvPr id="4" name="Slide Number Placeholder 3"/>
          <p:cNvSpPr>
            <a:spLocks noGrp="1"/>
          </p:cNvSpPr>
          <p:nvPr>
            <p:ph type="sldNum" sz="quarter" idx="5"/>
          </p:nvPr>
        </p:nvSpPr>
        <p:spPr/>
        <p:txBody>
          <a:bodyPr/>
          <a:lstStyle/>
          <a:p>
            <a:fld id="{1A9659DC-9AE0-3742-BD48-D6D6BD08B5F8}" type="slidenum">
              <a:rPr lang="en-US" smtClean="0"/>
              <a:t>30</a:t>
            </a:fld>
            <a:endParaRPr lang="en-US"/>
          </a:p>
        </p:txBody>
      </p:sp>
    </p:spTree>
    <p:extLst>
      <p:ext uri="{BB962C8B-B14F-4D97-AF65-F5344CB8AC3E}">
        <p14:creationId xmlns:p14="http://schemas.microsoft.com/office/powerpoint/2010/main" val="740243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Issue with AM. We can’t do maximization of EG first because we just did a compile. Ok fine, let’s do optimization over D. </a:t>
            </a:r>
          </a:p>
          <a:p>
            <a:r>
              <a:rPr lang="en-US" dirty="0"/>
              <a:t>Ok that is hard, currently my understanding is doing small changes to DSL then evaluating objective (note this could a place were NN could guide the search!).  (Perhaps would benefit of knowing more options of how search over DSL is done).</a:t>
            </a:r>
          </a:p>
          <a:p>
            <a:r>
              <a:rPr lang="en-US" dirty="0"/>
              <a:t>If we get a beam of changes, then what? Then we could optimize EG. But how? We can’t maximize until we get the DSL changes. So fix them and do it, ok then it start looking very similar to the above thing.</a:t>
            </a:r>
          </a:p>
          <a:p>
            <a:endParaRPr lang="en-US" dirty="0"/>
          </a:p>
          <a:p>
            <a:r>
              <a:rPr lang="en-US" dirty="0"/>
              <a:t>In other AM/EM type of work, once we fix one parameter (or coordinate) then it DOES make sense to optimize over the other one. Here, when you have EG fixed and then try to optimize over D, you can’t just optimize over D because, new D’ can be evaluated I suppose on obj but it introduces new params that EG is not aware of, so it’s awkward. But trying to fine tune suddenly means that you aren’t alternating. It’s more like what the above algorithm I suggested is doing.</a:t>
            </a:r>
          </a:p>
          <a:p>
            <a:endParaRPr lang="en-US" dirty="0"/>
          </a:p>
          <a:p>
            <a:r>
              <a:rPr lang="en-US" sz="1200" dirty="0"/>
              <a:t>How to evaluate AIC when optimizing for a DSL with </a:t>
            </a:r>
            <a:r>
              <a:rPr lang="en-US" sz="1200" dirty="0" err="1"/>
              <a:t>AutoRegressive</a:t>
            </a:r>
            <a:r>
              <a:rPr lang="en-US" sz="1200" dirty="0"/>
              <a:t> (AR) Generator: given changed DSLs in a beam, now they are “fixed” so they can be plugged into the max since the max needs that to be fixed. Plug them in, do the max for the plugged in value and choose the DSL that made the biggest improvement.</a:t>
            </a:r>
            <a:endParaRPr lang="en-US" dirty="0"/>
          </a:p>
        </p:txBody>
      </p:sp>
      <p:sp>
        <p:nvSpPr>
          <p:cNvPr id="4" name="Slide Number Placeholder 3"/>
          <p:cNvSpPr>
            <a:spLocks noGrp="1"/>
          </p:cNvSpPr>
          <p:nvPr>
            <p:ph type="sldNum" sz="quarter" idx="5"/>
          </p:nvPr>
        </p:nvSpPr>
        <p:spPr/>
        <p:txBody>
          <a:bodyPr/>
          <a:lstStyle/>
          <a:p>
            <a:fld id="{1A9659DC-9AE0-3742-BD48-D6D6BD08B5F8}" type="slidenum">
              <a:rPr lang="en-US" smtClean="0"/>
              <a:t>32</a:t>
            </a:fld>
            <a:endParaRPr lang="en-US"/>
          </a:p>
        </p:txBody>
      </p:sp>
    </p:spTree>
    <p:extLst>
      <p:ext uri="{BB962C8B-B14F-4D97-AF65-F5344CB8AC3E}">
        <p14:creationId xmlns:p14="http://schemas.microsoft.com/office/powerpoint/2010/main" val="3541165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Issue with AM. We can’t do maximization of EG first because we just did a compile. Ok fine, let’s do optimization over D. </a:t>
            </a:r>
          </a:p>
          <a:p>
            <a:r>
              <a:rPr lang="en-US" dirty="0"/>
              <a:t>Ok that is hard, currently my understanding is doing small changes to DSL then evaluating objective (note this could a place were NN could guide the search!).  (Perhaps would benefit of knowing more options of how search over DSL is done).</a:t>
            </a:r>
          </a:p>
          <a:p>
            <a:r>
              <a:rPr lang="en-US" dirty="0"/>
              <a:t>If we get a beam of changes, then what? Then we could optimize EG. But how? We can’t maximize until we get the DSL changes. So fix them and do it, ok then it start looking very similar to the above thing.</a:t>
            </a:r>
          </a:p>
          <a:p>
            <a:endParaRPr lang="en-US" dirty="0"/>
          </a:p>
          <a:p>
            <a:r>
              <a:rPr lang="en-US" dirty="0"/>
              <a:t>In other AM/EM type of work, once we fix one parameter (or coordinate) then it DOES make sense to optimize over the other one. Here, when you have EG fixed and then try to optimize over D, you can’t just optimize over D because, new D’ can be evaluated I suppose on obj but it introduces new params that EG is not aware of, so it’s awkward. But trying to fine tune suddenly means that you aren’t alternating. It’s more like what the above algorithm I suggested is doing.</a:t>
            </a:r>
          </a:p>
          <a:p>
            <a:endParaRPr lang="en-US" dirty="0"/>
          </a:p>
          <a:p>
            <a:r>
              <a:rPr lang="en-US" sz="1200" dirty="0"/>
              <a:t>How to evaluate AIC when optimizing for a DSL with </a:t>
            </a:r>
            <a:r>
              <a:rPr lang="en-US" sz="1200" dirty="0" err="1"/>
              <a:t>AutoRegressive</a:t>
            </a:r>
            <a:r>
              <a:rPr lang="en-US" sz="1200" dirty="0"/>
              <a:t> (AR) Generator: given changed DSLs in a beam, now they are “fixed” so they can be plugged into the max since the max needs that to be fixed. Plug them in, do the max for the plugged in value and choose the DSL that made the biggest improvement.</a:t>
            </a:r>
            <a:endParaRPr lang="en-US" dirty="0"/>
          </a:p>
        </p:txBody>
      </p:sp>
      <p:sp>
        <p:nvSpPr>
          <p:cNvPr id="4" name="Slide Number Placeholder 3"/>
          <p:cNvSpPr>
            <a:spLocks noGrp="1"/>
          </p:cNvSpPr>
          <p:nvPr>
            <p:ph type="sldNum" sz="quarter" idx="5"/>
          </p:nvPr>
        </p:nvSpPr>
        <p:spPr/>
        <p:txBody>
          <a:bodyPr/>
          <a:lstStyle/>
          <a:p>
            <a:fld id="{1A9659DC-9AE0-3742-BD48-D6D6BD08B5F8}" type="slidenum">
              <a:rPr lang="en-US" smtClean="0"/>
              <a:t>33</a:t>
            </a:fld>
            <a:endParaRPr lang="en-US"/>
          </a:p>
        </p:txBody>
      </p:sp>
    </p:spTree>
    <p:extLst>
      <p:ext uri="{BB962C8B-B14F-4D97-AF65-F5344CB8AC3E}">
        <p14:creationId xmlns:p14="http://schemas.microsoft.com/office/powerpoint/2010/main" val="4125375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s=sketch, ideally both tactic sketch and proof term sketch or tactic sketch and proof term up to that point given to model</a:t>
            </a:r>
          </a:p>
        </p:txBody>
      </p:sp>
      <p:sp>
        <p:nvSpPr>
          <p:cNvPr id="4" name="Slide Number Placeholder 3"/>
          <p:cNvSpPr>
            <a:spLocks noGrp="1"/>
          </p:cNvSpPr>
          <p:nvPr>
            <p:ph type="sldNum" sz="quarter" idx="5"/>
          </p:nvPr>
        </p:nvSpPr>
        <p:spPr/>
        <p:txBody>
          <a:bodyPr/>
          <a:lstStyle/>
          <a:p>
            <a:fld id="{1A9659DC-9AE0-3742-BD48-D6D6BD08B5F8}" type="slidenum">
              <a:rPr lang="en-US" smtClean="0"/>
              <a:t>34</a:t>
            </a:fld>
            <a:endParaRPr lang="en-US"/>
          </a:p>
        </p:txBody>
      </p:sp>
    </p:spTree>
    <p:extLst>
      <p:ext uri="{BB962C8B-B14F-4D97-AF65-F5344CB8AC3E}">
        <p14:creationId xmlns:p14="http://schemas.microsoft.com/office/powerpoint/2010/main" val="3153556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s=sketch, ideally both tactic sketch and proof term sketch or tactic sketch and proof term up to that point given to model</a:t>
            </a:r>
          </a:p>
        </p:txBody>
      </p:sp>
      <p:sp>
        <p:nvSpPr>
          <p:cNvPr id="4" name="Slide Number Placeholder 3"/>
          <p:cNvSpPr>
            <a:spLocks noGrp="1"/>
          </p:cNvSpPr>
          <p:nvPr>
            <p:ph type="sldNum" sz="quarter" idx="5"/>
          </p:nvPr>
        </p:nvSpPr>
        <p:spPr/>
        <p:txBody>
          <a:bodyPr/>
          <a:lstStyle/>
          <a:p>
            <a:fld id="{1A9659DC-9AE0-3742-BD48-D6D6BD08B5F8}" type="slidenum">
              <a:rPr lang="en-US" smtClean="0"/>
              <a:t>35</a:t>
            </a:fld>
            <a:endParaRPr lang="en-US"/>
          </a:p>
        </p:txBody>
      </p:sp>
    </p:spTree>
    <p:extLst>
      <p:ext uri="{BB962C8B-B14F-4D97-AF65-F5344CB8AC3E}">
        <p14:creationId xmlns:p14="http://schemas.microsoft.com/office/powerpoint/2010/main" val="3459633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what we want is an objective that does both:</a:t>
            </a:r>
          </a:p>
          <a:p>
            <a:r>
              <a:rPr lang="en-US" dirty="0"/>
              <a:t>1. Encourage the </a:t>
            </a:r>
            <a:r>
              <a:rPr lang="en-US" dirty="0" err="1"/>
              <a:t>DreamerGen</a:t>
            </a:r>
            <a:r>
              <a:rPr lang="en-US" dirty="0"/>
              <a:t> to dream/generate better terms. But which terms should it try to generate? More target theorems? What is the point of generating random lemmas without context? For DC/EC^2 generating random </a:t>
            </a:r>
            <a:r>
              <a:rPr lang="en-US" dirty="0" err="1"/>
              <a:t>pgms</a:t>
            </a:r>
            <a:r>
              <a:rPr lang="en-US" dirty="0"/>
              <a:t> is good because they can use that as additional training data. The IOs are generated by selecting (random) inputs and getting the outputs from the dreamed programs. Perhaps train dreamer to generate good examples that predict good synthesis on the validation data?</a:t>
            </a:r>
          </a:p>
          <a:p>
            <a:r>
              <a:rPr lang="en-US" dirty="0"/>
              <a:t>2. Encourages the </a:t>
            </a:r>
            <a:r>
              <a:rPr lang="en-US" dirty="0" err="1"/>
              <a:t>ExploreGen</a:t>
            </a:r>
            <a:r>
              <a:rPr lang="en-US" dirty="0"/>
              <a:t> to generate better terms. </a:t>
            </a:r>
          </a:p>
          <a:p>
            <a:endParaRPr lang="en-US" dirty="0"/>
          </a:p>
          <a:p>
            <a:r>
              <a:rPr lang="en-US" dirty="0"/>
              <a:t>Q: What would be an objective that encourages both?</a:t>
            </a:r>
          </a:p>
          <a:p>
            <a:endParaRPr lang="en-US" dirty="0"/>
          </a:p>
          <a:p>
            <a:r>
              <a:rPr lang="en-US" dirty="0"/>
              <a:t>Is the Bayesian criterion good because you choose a DSL that explains the IOs (X) over many possible generative models? So you are intrinsically generalizing by considering many possible states of the world giving more weights to the more likely ones?</a:t>
            </a:r>
          </a:p>
          <a:p>
            <a:endParaRPr lang="en-US" dirty="0"/>
          </a:p>
          <a:p>
            <a:r>
              <a:rPr lang="en-US" dirty="0"/>
              <a:t>Q: is it possible in some way to have the </a:t>
            </a:r>
            <a:r>
              <a:rPr lang="en-US" dirty="0" err="1"/>
              <a:t>DreamerGen</a:t>
            </a:r>
            <a:r>
              <a:rPr lang="en-US" dirty="0"/>
              <a:t> and </a:t>
            </a:r>
            <a:r>
              <a:rPr lang="en-US" dirty="0" err="1"/>
              <a:t>ExploreGen</a:t>
            </a:r>
            <a:r>
              <a:rPr lang="en-US" dirty="0"/>
              <a:t> share weights?</a:t>
            </a:r>
          </a:p>
        </p:txBody>
      </p:sp>
      <p:sp>
        <p:nvSpPr>
          <p:cNvPr id="4" name="Slide Number Placeholder 3"/>
          <p:cNvSpPr>
            <a:spLocks noGrp="1"/>
          </p:cNvSpPr>
          <p:nvPr>
            <p:ph type="sldNum" sz="quarter" idx="5"/>
          </p:nvPr>
        </p:nvSpPr>
        <p:spPr/>
        <p:txBody>
          <a:bodyPr/>
          <a:lstStyle/>
          <a:p>
            <a:fld id="{1A9659DC-9AE0-3742-BD48-D6D6BD08B5F8}" type="slidenum">
              <a:rPr lang="en-US" smtClean="0"/>
              <a:t>40</a:t>
            </a:fld>
            <a:endParaRPr lang="en-US"/>
          </a:p>
        </p:txBody>
      </p:sp>
    </p:spTree>
    <p:extLst>
      <p:ext uri="{BB962C8B-B14F-4D97-AF65-F5344CB8AC3E}">
        <p14:creationId xmlns:p14="http://schemas.microsoft.com/office/powerpoint/2010/main" val="3784813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Fine tune from </a:t>
            </a:r>
            <a:r>
              <a:rPr lang="en-US" dirty="0" err="1"/>
              <a:t>github</a:t>
            </a:r>
            <a:r>
              <a:rPr lang="en-US" dirty="0"/>
              <a:t>, eric, task2vec</a:t>
            </a:r>
          </a:p>
        </p:txBody>
      </p:sp>
      <p:sp>
        <p:nvSpPr>
          <p:cNvPr id="4" name="Slide Number Placeholder 3"/>
          <p:cNvSpPr>
            <a:spLocks noGrp="1"/>
          </p:cNvSpPr>
          <p:nvPr>
            <p:ph type="sldNum" sz="quarter" idx="5"/>
          </p:nvPr>
        </p:nvSpPr>
        <p:spPr/>
        <p:txBody>
          <a:bodyPr/>
          <a:lstStyle/>
          <a:p>
            <a:fld id="{1A9659DC-9AE0-3742-BD48-D6D6BD08B5F8}" type="slidenum">
              <a:rPr lang="en-US" smtClean="0"/>
              <a:t>4</a:t>
            </a:fld>
            <a:endParaRPr lang="en-US"/>
          </a:p>
        </p:txBody>
      </p:sp>
    </p:spTree>
    <p:extLst>
      <p:ext uri="{BB962C8B-B14F-4D97-AF65-F5344CB8AC3E}">
        <p14:creationId xmlns:p14="http://schemas.microsoft.com/office/powerpoint/2010/main" val="3464177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DSL can also generate lemmas and theorem to be proved</a:t>
            </a:r>
          </a:p>
        </p:txBody>
      </p:sp>
      <p:sp>
        <p:nvSpPr>
          <p:cNvPr id="4" name="Slide Number Placeholder 3"/>
          <p:cNvSpPr>
            <a:spLocks noGrp="1"/>
          </p:cNvSpPr>
          <p:nvPr>
            <p:ph type="sldNum" sz="quarter" idx="5"/>
          </p:nvPr>
        </p:nvSpPr>
        <p:spPr/>
        <p:txBody>
          <a:bodyPr/>
          <a:lstStyle/>
          <a:p>
            <a:fld id="{1A9659DC-9AE0-3742-BD48-D6D6BD08B5F8}" type="slidenum">
              <a:rPr lang="en-US" smtClean="0"/>
              <a:t>6</a:t>
            </a:fld>
            <a:endParaRPr lang="en-US"/>
          </a:p>
        </p:txBody>
      </p:sp>
    </p:spTree>
    <p:extLst>
      <p:ext uri="{BB962C8B-B14F-4D97-AF65-F5344CB8AC3E}">
        <p14:creationId xmlns:p14="http://schemas.microsoft.com/office/powerpoint/2010/main" val="3903147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DSL can also generate lemmas and theorem to be proved</a:t>
            </a:r>
          </a:p>
        </p:txBody>
      </p:sp>
      <p:sp>
        <p:nvSpPr>
          <p:cNvPr id="4" name="Slide Number Placeholder 3"/>
          <p:cNvSpPr>
            <a:spLocks noGrp="1"/>
          </p:cNvSpPr>
          <p:nvPr>
            <p:ph type="sldNum" sz="quarter" idx="5"/>
          </p:nvPr>
        </p:nvSpPr>
        <p:spPr/>
        <p:txBody>
          <a:bodyPr/>
          <a:lstStyle/>
          <a:p>
            <a:fld id="{1A9659DC-9AE0-3742-BD48-D6D6BD08B5F8}" type="slidenum">
              <a:rPr lang="en-US" smtClean="0"/>
              <a:t>7</a:t>
            </a:fld>
            <a:endParaRPr lang="en-US"/>
          </a:p>
        </p:txBody>
      </p:sp>
    </p:spTree>
    <p:extLst>
      <p:ext uri="{BB962C8B-B14F-4D97-AF65-F5344CB8AC3E}">
        <p14:creationId xmlns:p14="http://schemas.microsoft.com/office/powerpoint/2010/main" val="1043943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no explore after Learn/Compile like EC^2 since we never used beam search/enumeration/search to get lemmas (lemmas/programs that satisfy IOs/task) in the first place</a:t>
            </a:r>
          </a:p>
          <a:p>
            <a:endParaRPr lang="en-US" dirty="0"/>
          </a:p>
          <a:p>
            <a:r>
              <a:rPr lang="en-US" dirty="0"/>
              <a:t>Possible to extend ground truth lemmas with e-graphs for data augmentation</a:t>
            </a:r>
          </a:p>
        </p:txBody>
      </p:sp>
      <p:sp>
        <p:nvSpPr>
          <p:cNvPr id="4" name="Slide Number Placeholder 3"/>
          <p:cNvSpPr>
            <a:spLocks noGrp="1"/>
          </p:cNvSpPr>
          <p:nvPr>
            <p:ph type="sldNum" sz="quarter" idx="5"/>
          </p:nvPr>
        </p:nvSpPr>
        <p:spPr/>
        <p:txBody>
          <a:bodyPr/>
          <a:lstStyle/>
          <a:p>
            <a:fld id="{1A9659DC-9AE0-3742-BD48-D6D6BD08B5F8}" type="slidenum">
              <a:rPr lang="en-US" smtClean="0"/>
              <a:t>8</a:t>
            </a:fld>
            <a:endParaRPr lang="en-US"/>
          </a:p>
        </p:txBody>
      </p:sp>
    </p:spTree>
    <p:extLst>
      <p:ext uri="{BB962C8B-B14F-4D97-AF65-F5344CB8AC3E}">
        <p14:creationId xmlns:p14="http://schemas.microsoft.com/office/powerpoint/2010/main" val="3038129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9659DC-9AE0-3742-BD48-D6D6BD08B5F8}" type="slidenum">
              <a:rPr lang="en-US" smtClean="0"/>
              <a:t>9</a:t>
            </a:fld>
            <a:endParaRPr lang="en-US"/>
          </a:p>
        </p:txBody>
      </p:sp>
    </p:spTree>
    <p:extLst>
      <p:ext uri="{BB962C8B-B14F-4D97-AF65-F5344CB8AC3E}">
        <p14:creationId xmlns:p14="http://schemas.microsoft.com/office/powerpoint/2010/main" val="2932483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is training a DSL the if it’s not the bottle neck? Perhaps the best is to generate the largest data set possible and train a transformer?</a:t>
            </a:r>
          </a:p>
          <a:p>
            <a:endParaRPr lang="en-US" dirty="0"/>
          </a:p>
          <a:p>
            <a:endParaRPr lang="en-US" dirty="0"/>
          </a:p>
        </p:txBody>
      </p:sp>
      <p:sp>
        <p:nvSpPr>
          <p:cNvPr id="4" name="Slide Number Placeholder 3"/>
          <p:cNvSpPr>
            <a:spLocks noGrp="1"/>
          </p:cNvSpPr>
          <p:nvPr>
            <p:ph type="sldNum" sz="quarter" idx="5"/>
          </p:nvPr>
        </p:nvSpPr>
        <p:spPr/>
        <p:txBody>
          <a:bodyPr/>
          <a:lstStyle/>
          <a:p>
            <a:fld id="{1A9659DC-9AE0-3742-BD48-D6D6BD08B5F8}" type="slidenum">
              <a:rPr lang="en-US" smtClean="0"/>
              <a:t>11</a:t>
            </a:fld>
            <a:endParaRPr lang="en-US"/>
          </a:p>
        </p:txBody>
      </p:sp>
    </p:spTree>
    <p:extLst>
      <p:ext uri="{BB962C8B-B14F-4D97-AF65-F5344CB8AC3E}">
        <p14:creationId xmlns:p14="http://schemas.microsoft.com/office/powerpoint/2010/main" val="2461334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9659DC-9AE0-3742-BD48-D6D6BD08B5F8}" type="slidenum">
              <a:rPr lang="en-US" smtClean="0"/>
              <a:t>13</a:t>
            </a:fld>
            <a:endParaRPr lang="en-US"/>
          </a:p>
        </p:txBody>
      </p:sp>
    </p:spTree>
    <p:extLst>
      <p:ext uri="{BB962C8B-B14F-4D97-AF65-F5344CB8AC3E}">
        <p14:creationId xmlns:p14="http://schemas.microsoft.com/office/powerpoint/2010/main" val="3138824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E96B0-98C4-E840-9233-3197B3A00A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CC9A2F-32F4-E643-949C-B3C2072AAE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F8BF7B-4D63-6041-BB44-7734EEC02A0A}"/>
              </a:ext>
            </a:extLst>
          </p:cNvPr>
          <p:cNvSpPr>
            <a:spLocks noGrp="1"/>
          </p:cNvSpPr>
          <p:nvPr>
            <p:ph type="dt" sz="half" idx="10"/>
          </p:nvPr>
        </p:nvSpPr>
        <p:spPr/>
        <p:txBody>
          <a:bodyPr/>
          <a:lstStyle/>
          <a:p>
            <a:fld id="{20973841-EB48-3D49-BAA6-43823D214173}" type="datetimeFigureOut">
              <a:rPr lang="en-US" smtClean="0"/>
              <a:t>4/12/22</a:t>
            </a:fld>
            <a:endParaRPr lang="en-US"/>
          </a:p>
        </p:txBody>
      </p:sp>
      <p:sp>
        <p:nvSpPr>
          <p:cNvPr id="5" name="Footer Placeholder 4">
            <a:extLst>
              <a:ext uri="{FF2B5EF4-FFF2-40B4-BE49-F238E27FC236}">
                <a16:creationId xmlns:a16="http://schemas.microsoft.com/office/drawing/2014/main" id="{E4794BA5-3067-8441-BAAE-47C2D9AFD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F6F3F6-434F-2741-9B34-9AF00B3AE4EA}"/>
              </a:ext>
            </a:extLst>
          </p:cNvPr>
          <p:cNvSpPr>
            <a:spLocks noGrp="1"/>
          </p:cNvSpPr>
          <p:nvPr>
            <p:ph type="sldNum" sz="quarter" idx="12"/>
          </p:nvPr>
        </p:nvSpPr>
        <p:spPr/>
        <p:txBody>
          <a:bodyPr/>
          <a:lstStyle/>
          <a:p>
            <a:fld id="{9AB32653-C422-1A41-8BE0-2AA1CF7669BA}" type="slidenum">
              <a:rPr lang="en-US" smtClean="0"/>
              <a:t>‹#›</a:t>
            </a:fld>
            <a:endParaRPr lang="en-US"/>
          </a:p>
        </p:txBody>
      </p:sp>
    </p:spTree>
    <p:extLst>
      <p:ext uri="{BB962C8B-B14F-4D97-AF65-F5344CB8AC3E}">
        <p14:creationId xmlns:p14="http://schemas.microsoft.com/office/powerpoint/2010/main" val="2955611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3EBC9-273E-9648-97A3-D5D5A92CC2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AFAB5FE-C01F-FA43-9FC0-915F96D37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B0B217-9B76-0F47-9C74-98439CCE8126}"/>
              </a:ext>
            </a:extLst>
          </p:cNvPr>
          <p:cNvSpPr>
            <a:spLocks noGrp="1"/>
          </p:cNvSpPr>
          <p:nvPr>
            <p:ph type="dt" sz="half" idx="10"/>
          </p:nvPr>
        </p:nvSpPr>
        <p:spPr/>
        <p:txBody>
          <a:bodyPr/>
          <a:lstStyle/>
          <a:p>
            <a:fld id="{20973841-EB48-3D49-BAA6-43823D214173}" type="datetimeFigureOut">
              <a:rPr lang="en-US" smtClean="0"/>
              <a:t>4/12/22</a:t>
            </a:fld>
            <a:endParaRPr lang="en-US"/>
          </a:p>
        </p:txBody>
      </p:sp>
      <p:sp>
        <p:nvSpPr>
          <p:cNvPr id="5" name="Footer Placeholder 4">
            <a:extLst>
              <a:ext uri="{FF2B5EF4-FFF2-40B4-BE49-F238E27FC236}">
                <a16:creationId xmlns:a16="http://schemas.microsoft.com/office/drawing/2014/main" id="{456EFB3D-CDC6-9345-B21F-ED08AD5838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78542A-3E94-0C4B-9789-CF8CCB972972}"/>
              </a:ext>
            </a:extLst>
          </p:cNvPr>
          <p:cNvSpPr>
            <a:spLocks noGrp="1"/>
          </p:cNvSpPr>
          <p:nvPr>
            <p:ph type="sldNum" sz="quarter" idx="12"/>
          </p:nvPr>
        </p:nvSpPr>
        <p:spPr/>
        <p:txBody>
          <a:bodyPr/>
          <a:lstStyle/>
          <a:p>
            <a:fld id="{9AB32653-C422-1A41-8BE0-2AA1CF7669BA}" type="slidenum">
              <a:rPr lang="en-US" smtClean="0"/>
              <a:t>‹#›</a:t>
            </a:fld>
            <a:endParaRPr lang="en-US"/>
          </a:p>
        </p:txBody>
      </p:sp>
    </p:spTree>
    <p:extLst>
      <p:ext uri="{BB962C8B-B14F-4D97-AF65-F5344CB8AC3E}">
        <p14:creationId xmlns:p14="http://schemas.microsoft.com/office/powerpoint/2010/main" val="4080002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D26916-8D2D-C143-9A73-24D9B5B2F8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2DD4A9-27E6-EA41-BC82-35C927F972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847C7A-9A2D-7746-BD55-688C90A7F495}"/>
              </a:ext>
            </a:extLst>
          </p:cNvPr>
          <p:cNvSpPr>
            <a:spLocks noGrp="1"/>
          </p:cNvSpPr>
          <p:nvPr>
            <p:ph type="dt" sz="half" idx="10"/>
          </p:nvPr>
        </p:nvSpPr>
        <p:spPr/>
        <p:txBody>
          <a:bodyPr/>
          <a:lstStyle/>
          <a:p>
            <a:fld id="{20973841-EB48-3D49-BAA6-43823D214173}" type="datetimeFigureOut">
              <a:rPr lang="en-US" smtClean="0"/>
              <a:t>4/12/22</a:t>
            </a:fld>
            <a:endParaRPr lang="en-US"/>
          </a:p>
        </p:txBody>
      </p:sp>
      <p:sp>
        <p:nvSpPr>
          <p:cNvPr id="5" name="Footer Placeholder 4">
            <a:extLst>
              <a:ext uri="{FF2B5EF4-FFF2-40B4-BE49-F238E27FC236}">
                <a16:creationId xmlns:a16="http://schemas.microsoft.com/office/drawing/2014/main" id="{816E3865-95B4-4F4F-A8AC-B6F7923194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AB752-2549-DB42-8426-A5334AA0F4AE}"/>
              </a:ext>
            </a:extLst>
          </p:cNvPr>
          <p:cNvSpPr>
            <a:spLocks noGrp="1"/>
          </p:cNvSpPr>
          <p:nvPr>
            <p:ph type="sldNum" sz="quarter" idx="12"/>
          </p:nvPr>
        </p:nvSpPr>
        <p:spPr/>
        <p:txBody>
          <a:bodyPr/>
          <a:lstStyle/>
          <a:p>
            <a:fld id="{9AB32653-C422-1A41-8BE0-2AA1CF7669BA}" type="slidenum">
              <a:rPr lang="en-US" smtClean="0"/>
              <a:t>‹#›</a:t>
            </a:fld>
            <a:endParaRPr lang="en-US"/>
          </a:p>
        </p:txBody>
      </p:sp>
    </p:spTree>
    <p:extLst>
      <p:ext uri="{BB962C8B-B14F-4D97-AF65-F5344CB8AC3E}">
        <p14:creationId xmlns:p14="http://schemas.microsoft.com/office/powerpoint/2010/main" val="3619019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9F6D-59AD-2A46-8EFB-8E76244D50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3FA009-D17A-CE4B-A242-83242855EA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A02649-7DF7-4242-AB4A-09264E26335C}"/>
              </a:ext>
            </a:extLst>
          </p:cNvPr>
          <p:cNvSpPr>
            <a:spLocks noGrp="1"/>
          </p:cNvSpPr>
          <p:nvPr>
            <p:ph type="dt" sz="half" idx="10"/>
          </p:nvPr>
        </p:nvSpPr>
        <p:spPr/>
        <p:txBody>
          <a:bodyPr/>
          <a:lstStyle/>
          <a:p>
            <a:fld id="{20973841-EB48-3D49-BAA6-43823D214173}" type="datetimeFigureOut">
              <a:rPr lang="en-US" smtClean="0"/>
              <a:t>4/12/22</a:t>
            </a:fld>
            <a:endParaRPr lang="en-US"/>
          </a:p>
        </p:txBody>
      </p:sp>
      <p:sp>
        <p:nvSpPr>
          <p:cNvPr id="5" name="Footer Placeholder 4">
            <a:extLst>
              <a:ext uri="{FF2B5EF4-FFF2-40B4-BE49-F238E27FC236}">
                <a16:creationId xmlns:a16="http://schemas.microsoft.com/office/drawing/2014/main" id="{D03F8365-0828-3040-BBC4-2BF4A991FE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88B503-84D0-1146-ADB2-70135BBCF677}"/>
              </a:ext>
            </a:extLst>
          </p:cNvPr>
          <p:cNvSpPr>
            <a:spLocks noGrp="1"/>
          </p:cNvSpPr>
          <p:nvPr>
            <p:ph type="sldNum" sz="quarter" idx="12"/>
          </p:nvPr>
        </p:nvSpPr>
        <p:spPr/>
        <p:txBody>
          <a:bodyPr/>
          <a:lstStyle/>
          <a:p>
            <a:fld id="{9AB32653-C422-1A41-8BE0-2AA1CF7669BA}" type="slidenum">
              <a:rPr lang="en-US" smtClean="0"/>
              <a:t>‹#›</a:t>
            </a:fld>
            <a:endParaRPr lang="en-US"/>
          </a:p>
        </p:txBody>
      </p:sp>
    </p:spTree>
    <p:extLst>
      <p:ext uri="{BB962C8B-B14F-4D97-AF65-F5344CB8AC3E}">
        <p14:creationId xmlns:p14="http://schemas.microsoft.com/office/powerpoint/2010/main" val="1843260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D8D73-643A-774D-9EC6-2DDA9BBB65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373FD5-1588-2043-865E-085F295078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B19D88-B33E-BF4B-8C4C-7AA922661B88}"/>
              </a:ext>
            </a:extLst>
          </p:cNvPr>
          <p:cNvSpPr>
            <a:spLocks noGrp="1"/>
          </p:cNvSpPr>
          <p:nvPr>
            <p:ph type="dt" sz="half" idx="10"/>
          </p:nvPr>
        </p:nvSpPr>
        <p:spPr/>
        <p:txBody>
          <a:bodyPr/>
          <a:lstStyle/>
          <a:p>
            <a:fld id="{20973841-EB48-3D49-BAA6-43823D214173}" type="datetimeFigureOut">
              <a:rPr lang="en-US" smtClean="0"/>
              <a:t>4/12/22</a:t>
            </a:fld>
            <a:endParaRPr lang="en-US"/>
          </a:p>
        </p:txBody>
      </p:sp>
      <p:sp>
        <p:nvSpPr>
          <p:cNvPr id="5" name="Footer Placeholder 4">
            <a:extLst>
              <a:ext uri="{FF2B5EF4-FFF2-40B4-BE49-F238E27FC236}">
                <a16:creationId xmlns:a16="http://schemas.microsoft.com/office/drawing/2014/main" id="{15928009-CBAE-E94A-8FBF-8605837633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43D4FA-9C04-6942-A69B-0FDFCED41301}"/>
              </a:ext>
            </a:extLst>
          </p:cNvPr>
          <p:cNvSpPr>
            <a:spLocks noGrp="1"/>
          </p:cNvSpPr>
          <p:nvPr>
            <p:ph type="sldNum" sz="quarter" idx="12"/>
          </p:nvPr>
        </p:nvSpPr>
        <p:spPr/>
        <p:txBody>
          <a:bodyPr/>
          <a:lstStyle/>
          <a:p>
            <a:fld id="{9AB32653-C422-1A41-8BE0-2AA1CF7669BA}" type="slidenum">
              <a:rPr lang="en-US" smtClean="0"/>
              <a:t>‹#›</a:t>
            </a:fld>
            <a:endParaRPr lang="en-US"/>
          </a:p>
        </p:txBody>
      </p:sp>
    </p:spTree>
    <p:extLst>
      <p:ext uri="{BB962C8B-B14F-4D97-AF65-F5344CB8AC3E}">
        <p14:creationId xmlns:p14="http://schemas.microsoft.com/office/powerpoint/2010/main" val="221040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AACA0-10F4-7A4F-9438-5FED74981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DADB54-3BDD-2041-B5A3-F7EF3ACC8E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851469-4F92-5A44-9499-FDC6B43E9C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FE4D45-A8A7-804E-A2E6-D6B25F142E0F}"/>
              </a:ext>
            </a:extLst>
          </p:cNvPr>
          <p:cNvSpPr>
            <a:spLocks noGrp="1"/>
          </p:cNvSpPr>
          <p:nvPr>
            <p:ph type="dt" sz="half" idx="10"/>
          </p:nvPr>
        </p:nvSpPr>
        <p:spPr/>
        <p:txBody>
          <a:bodyPr/>
          <a:lstStyle/>
          <a:p>
            <a:fld id="{20973841-EB48-3D49-BAA6-43823D214173}" type="datetimeFigureOut">
              <a:rPr lang="en-US" smtClean="0"/>
              <a:t>4/12/22</a:t>
            </a:fld>
            <a:endParaRPr lang="en-US"/>
          </a:p>
        </p:txBody>
      </p:sp>
      <p:sp>
        <p:nvSpPr>
          <p:cNvPr id="6" name="Footer Placeholder 5">
            <a:extLst>
              <a:ext uri="{FF2B5EF4-FFF2-40B4-BE49-F238E27FC236}">
                <a16:creationId xmlns:a16="http://schemas.microsoft.com/office/drawing/2014/main" id="{5E956C8E-9C61-D148-9855-78FA877C5C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8C35B8-D000-2A4C-8BDD-BE5D2FAD9237}"/>
              </a:ext>
            </a:extLst>
          </p:cNvPr>
          <p:cNvSpPr>
            <a:spLocks noGrp="1"/>
          </p:cNvSpPr>
          <p:nvPr>
            <p:ph type="sldNum" sz="quarter" idx="12"/>
          </p:nvPr>
        </p:nvSpPr>
        <p:spPr/>
        <p:txBody>
          <a:bodyPr/>
          <a:lstStyle/>
          <a:p>
            <a:fld id="{9AB32653-C422-1A41-8BE0-2AA1CF7669BA}" type="slidenum">
              <a:rPr lang="en-US" smtClean="0"/>
              <a:t>‹#›</a:t>
            </a:fld>
            <a:endParaRPr lang="en-US"/>
          </a:p>
        </p:txBody>
      </p:sp>
    </p:spTree>
    <p:extLst>
      <p:ext uri="{BB962C8B-B14F-4D97-AF65-F5344CB8AC3E}">
        <p14:creationId xmlns:p14="http://schemas.microsoft.com/office/powerpoint/2010/main" val="451628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7303-5E74-4941-81C6-13975BD1B2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A143BB-44D2-424D-9A11-D93DF09CF9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F345AB-10BA-BD41-8050-8A28EE39D1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EEECBB-17DA-BB4E-BEA4-C4D6DBDED3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BCEEF3-9EE0-F447-BD6A-A0475A0F3B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972EC6-1021-FE46-BC5E-F293C18D0145}"/>
              </a:ext>
            </a:extLst>
          </p:cNvPr>
          <p:cNvSpPr>
            <a:spLocks noGrp="1"/>
          </p:cNvSpPr>
          <p:nvPr>
            <p:ph type="dt" sz="half" idx="10"/>
          </p:nvPr>
        </p:nvSpPr>
        <p:spPr/>
        <p:txBody>
          <a:bodyPr/>
          <a:lstStyle/>
          <a:p>
            <a:fld id="{20973841-EB48-3D49-BAA6-43823D214173}" type="datetimeFigureOut">
              <a:rPr lang="en-US" smtClean="0"/>
              <a:t>4/12/22</a:t>
            </a:fld>
            <a:endParaRPr lang="en-US"/>
          </a:p>
        </p:txBody>
      </p:sp>
      <p:sp>
        <p:nvSpPr>
          <p:cNvPr id="8" name="Footer Placeholder 7">
            <a:extLst>
              <a:ext uri="{FF2B5EF4-FFF2-40B4-BE49-F238E27FC236}">
                <a16:creationId xmlns:a16="http://schemas.microsoft.com/office/drawing/2014/main" id="{9112FC11-08D8-2A40-A875-771A5082CC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0CF383-DE48-F942-92B7-6544DFA1E1B5}"/>
              </a:ext>
            </a:extLst>
          </p:cNvPr>
          <p:cNvSpPr>
            <a:spLocks noGrp="1"/>
          </p:cNvSpPr>
          <p:nvPr>
            <p:ph type="sldNum" sz="quarter" idx="12"/>
          </p:nvPr>
        </p:nvSpPr>
        <p:spPr/>
        <p:txBody>
          <a:bodyPr/>
          <a:lstStyle/>
          <a:p>
            <a:fld id="{9AB32653-C422-1A41-8BE0-2AA1CF7669BA}" type="slidenum">
              <a:rPr lang="en-US" smtClean="0"/>
              <a:t>‹#›</a:t>
            </a:fld>
            <a:endParaRPr lang="en-US"/>
          </a:p>
        </p:txBody>
      </p:sp>
    </p:spTree>
    <p:extLst>
      <p:ext uri="{BB962C8B-B14F-4D97-AF65-F5344CB8AC3E}">
        <p14:creationId xmlns:p14="http://schemas.microsoft.com/office/powerpoint/2010/main" val="3642386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297C8-44B0-7D40-A9E8-6EF79F16EC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C8DFF0-E7F9-844A-A1F4-6C5CF1995AC6}"/>
              </a:ext>
            </a:extLst>
          </p:cNvPr>
          <p:cNvSpPr>
            <a:spLocks noGrp="1"/>
          </p:cNvSpPr>
          <p:nvPr>
            <p:ph type="dt" sz="half" idx="10"/>
          </p:nvPr>
        </p:nvSpPr>
        <p:spPr/>
        <p:txBody>
          <a:bodyPr/>
          <a:lstStyle/>
          <a:p>
            <a:fld id="{20973841-EB48-3D49-BAA6-43823D214173}" type="datetimeFigureOut">
              <a:rPr lang="en-US" smtClean="0"/>
              <a:t>4/12/22</a:t>
            </a:fld>
            <a:endParaRPr lang="en-US"/>
          </a:p>
        </p:txBody>
      </p:sp>
      <p:sp>
        <p:nvSpPr>
          <p:cNvPr id="4" name="Footer Placeholder 3">
            <a:extLst>
              <a:ext uri="{FF2B5EF4-FFF2-40B4-BE49-F238E27FC236}">
                <a16:creationId xmlns:a16="http://schemas.microsoft.com/office/drawing/2014/main" id="{03227A17-8523-1A45-A11F-1E4BBEEDDF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3C1067-5DC7-A24D-A129-8C6C0CE383E3}"/>
              </a:ext>
            </a:extLst>
          </p:cNvPr>
          <p:cNvSpPr>
            <a:spLocks noGrp="1"/>
          </p:cNvSpPr>
          <p:nvPr>
            <p:ph type="sldNum" sz="quarter" idx="12"/>
          </p:nvPr>
        </p:nvSpPr>
        <p:spPr/>
        <p:txBody>
          <a:bodyPr/>
          <a:lstStyle/>
          <a:p>
            <a:fld id="{9AB32653-C422-1A41-8BE0-2AA1CF7669BA}" type="slidenum">
              <a:rPr lang="en-US" smtClean="0"/>
              <a:t>‹#›</a:t>
            </a:fld>
            <a:endParaRPr lang="en-US"/>
          </a:p>
        </p:txBody>
      </p:sp>
    </p:spTree>
    <p:extLst>
      <p:ext uri="{BB962C8B-B14F-4D97-AF65-F5344CB8AC3E}">
        <p14:creationId xmlns:p14="http://schemas.microsoft.com/office/powerpoint/2010/main" val="1278552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A3FD09-B822-C740-886E-B276E45B71AB}"/>
              </a:ext>
            </a:extLst>
          </p:cNvPr>
          <p:cNvSpPr>
            <a:spLocks noGrp="1"/>
          </p:cNvSpPr>
          <p:nvPr>
            <p:ph type="dt" sz="half" idx="10"/>
          </p:nvPr>
        </p:nvSpPr>
        <p:spPr/>
        <p:txBody>
          <a:bodyPr/>
          <a:lstStyle/>
          <a:p>
            <a:fld id="{20973841-EB48-3D49-BAA6-43823D214173}" type="datetimeFigureOut">
              <a:rPr lang="en-US" smtClean="0"/>
              <a:t>4/12/22</a:t>
            </a:fld>
            <a:endParaRPr lang="en-US"/>
          </a:p>
        </p:txBody>
      </p:sp>
      <p:sp>
        <p:nvSpPr>
          <p:cNvPr id="3" name="Footer Placeholder 2">
            <a:extLst>
              <a:ext uri="{FF2B5EF4-FFF2-40B4-BE49-F238E27FC236}">
                <a16:creationId xmlns:a16="http://schemas.microsoft.com/office/drawing/2014/main" id="{A4DBB03C-4E33-6249-BAC1-41E939BBDA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93EB92-4880-9240-B900-928D611747C0}"/>
              </a:ext>
            </a:extLst>
          </p:cNvPr>
          <p:cNvSpPr>
            <a:spLocks noGrp="1"/>
          </p:cNvSpPr>
          <p:nvPr>
            <p:ph type="sldNum" sz="quarter" idx="12"/>
          </p:nvPr>
        </p:nvSpPr>
        <p:spPr/>
        <p:txBody>
          <a:bodyPr/>
          <a:lstStyle/>
          <a:p>
            <a:fld id="{9AB32653-C422-1A41-8BE0-2AA1CF7669BA}" type="slidenum">
              <a:rPr lang="en-US" smtClean="0"/>
              <a:t>‹#›</a:t>
            </a:fld>
            <a:endParaRPr lang="en-US"/>
          </a:p>
        </p:txBody>
      </p:sp>
    </p:spTree>
    <p:extLst>
      <p:ext uri="{BB962C8B-B14F-4D97-AF65-F5344CB8AC3E}">
        <p14:creationId xmlns:p14="http://schemas.microsoft.com/office/powerpoint/2010/main" val="2463444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4106C-BE92-A54B-9F17-A341FABAA1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E488E4-36CA-C74A-8198-D0A2D32D8D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4BE735-E681-7848-BBCE-316CD18168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40F7C2-64AE-6E43-A8C2-2E961B998492}"/>
              </a:ext>
            </a:extLst>
          </p:cNvPr>
          <p:cNvSpPr>
            <a:spLocks noGrp="1"/>
          </p:cNvSpPr>
          <p:nvPr>
            <p:ph type="dt" sz="half" idx="10"/>
          </p:nvPr>
        </p:nvSpPr>
        <p:spPr/>
        <p:txBody>
          <a:bodyPr/>
          <a:lstStyle/>
          <a:p>
            <a:fld id="{20973841-EB48-3D49-BAA6-43823D214173}" type="datetimeFigureOut">
              <a:rPr lang="en-US" smtClean="0"/>
              <a:t>4/12/22</a:t>
            </a:fld>
            <a:endParaRPr lang="en-US"/>
          </a:p>
        </p:txBody>
      </p:sp>
      <p:sp>
        <p:nvSpPr>
          <p:cNvPr id="6" name="Footer Placeholder 5">
            <a:extLst>
              <a:ext uri="{FF2B5EF4-FFF2-40B4-BE49-F238E27FC236}">
                <a16:creationId xmlns:a16="http://schemas.microsoft.com/office/drawing/2014/main" id="{491B7FE7-E814-CF4E-9639-134C6ADAB3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196D97-F3F6-B145-A260-EA95C0CE827A}"/>
              </a:ext>
            </a:extLst>
          </p:cNvPr>
          <p:cNvSpPr>
            <a:spLocks noGrp="1"/>
          </p:cNvSpPr>
          <p:nvPr>
            <p:ph type="sldNum" sz="quarter" idx="12"/>
          </p:nvPr>
        </p:nvSpPr>
        <p:spPr/>
        <p:txBody>
          <a:bodyPr/>
          <a:lstStyle/>
          <a:p>
            <a:fld id="{9AB32653-C422-1A41-8BE0-2AA1CF7669BA}" type="slidenum">
              <a:rPr lang="en-US" smtClean="0"/>
              <a:t>‹#›</a:t>
            </a:fld>
            <a:endParaRPr lang="en-US"/>
          </a:p>
        </p:txBody>
      </p:sp>
    </p:spTree>
    <p:extLst>
      <p:ext uri="{BB962C8B-B14F-4D97-AF65-F5344CB8AC3E}">
        <p14:creationId xmlns:p14="http://schemas.microsoft.com/office/powerpoint/2010/main" val="2053874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D0D30-4EFE-7F40-BC85-2E85E0FDEB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689597-300E-8644-9D63-DD45CCF33C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2AF602-BBF8-9D47-BF8E-B23BA0562B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406EB9-CE8D-B542-A672-BC96DDFE30EB}"/>
              </a:ext>
            </a:extLst>
          </p:cNvPr>
          <p:cNvSpPr>
            <a:spLocks noGrp="1"/>
          </p:cNvSpPr>
          <p:nvPr>
            <p:ph type="dt" sz="half" idx="10"/>
          </p:nvPr>
        </p:nvSpPr>
        <p:spPr/>
        <p:txBody>
          <a:bodyPr/>
          <a:lstStyle/>
          <a:p>
            <a:fld id="{20973841-EB48-3D49-BAA6-43823D214173}" type="datetimeFigureOut">
              <a:rPr lang="en-US" smtClean="0"/>
              <a:t>4/12/22</a:t>
            </a:fld>
            <a:endParaRPr lang="en-US"/>
          </a:p>
        </p:txBody>
      </p:sp>
      <p:sp>
        <p:nvSpPr>
          <p:cNvPr id="6" name="Footer Placeholder 5">
            <a:extLst>
              <a:ext uri="{FF2B5EF4-FFF2-40B4-BE49-F238E27FC236}">
                <a16:creationId xmlns:a16="http://schemas.microsoft.com/office/drawing/2014/main" id="{256AC495-158F-364C-9ED3-DA5DD8AE93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015D50-CE60-FC42-B899-981F02A23373}"/>
              </a:ext>
            </a:extLst>
          </p:cNvPr>
          <p:cNvSpPr>
            <a:spLocks noGrp="1"/>
          </p:cNvSpPr>
          <p:nvPr>
            <p:ph type="sldNum" sz="quarter" idx="12"/>
          </p:nvPr>
        </p:nvSpPr>
        <p:spPr/>
        <p:txBody>
          <a:bodyPr/>
          <a:lstStyle/>
          <a:p>
            <a:fld id="{9AB32653-C422-1A41-8BE0-2AA1CF7669BA}" type="slidenum">
              <a:rPr lang="en-US" smtClean="0"/>
              <a:t>‹#›</a:t>
            </a:fld>
            <a:endParaRPr lang="en-US"/>
          </a:p>
        </p:txBody>
      </p:sp>
    </p:spTree>
    <p:extLst>
      <p:ext uri="{BB962C8B-B14F-4D97-AF65-F5344CB8AC3E}">
        <p14:creationId xmlns:p14="http://schemas.microsoft.com/office/powerpoint/2010/main" val="4082439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9BB18B-168E-294B-BAA8-A58346C966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99C74F-3492-C748-82FE-9D7818608A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3078FE-B9A0-1649-A92C-A962D360E7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73841-EB48-3D49-BAA6-43823D214173}" type="datetimeFigureOut">
              <a:rPr lang="en-US" smtClean="0"/>
              <a:t>4/12/22</a:t>
            </a:fld>
            <a:endParaRPr lang="en-US"/>
          </a:p>
        </p:txBody>
      </p:sp>
      <p:sp>
        <p:nvSpPr>
          <p:cNvPr id="5" name="Footer Placeholder 4">
            <a:extLst>
              <a:ext uri="{FF2B5EF4-FFF2-40B4-BE49-F238E27FC236}">
                <a16:creationId xmlns:a16="http://schemas.microsoft.com/office/drawing/2014/main" id="{0962F37D-87DD-284C-ADAD-4D023EC16A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5C3EFE-0267-BC4F-BF24-3819DE718B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B32653-C422-1A41-8BE0-2AA1CF7669BA}" type="slidenum">
              <a:rPr lang="en-US" smtClean="0"/>
              <a:t>‹#›</a:t>
            </a:fld>
            <a:endParaRPr lang="en-US"/>
          </a:p>
        </p:txBody>
      </p:sp>
    </p:spTree>
    <p:extLst>
      <p:ext uri="{BB962C8B-B14F-4D97-AF65-F5344CB8AC3E}">
        <p14:creationId xmlns:p14="http://schemas.microsoft.com/office/powerpoint/2010/main" val="2960321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83F9D7D-8B7D-49DF-AA94-0A9A8D671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838596" y="1327668"/>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Freeform: Shape 13">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274246"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002BE49D-9EB1-0C4C-9766-A5AE28195A53}"/>
              </a:ext>
            </a:extLst>
          </p:cNvPr>
          <p:cNvSpPr>
            <a:spLocks noGrp="1"/>
          </p:cNvSpPr>
          <p:nvPr>
            <p:ph type="ctrTitle"/>
          </p:nvPr>
        </p:nvSpPr>
        <p:spPr>
          <a:xfrm>
            <a:off x="6826981" y="2452526"/>
            <a:ext cx="4248318" cy="1952947"/>
          </a:xfrm>
          <a:noFill/>
        </p:spPr>
        <p:txBody>
          <a:bodyPr anchor="ctr">
            <a:normAutofit/>
          </a:bodyPr>
          <a:lstStyle/>
          <a:p>
            <a:r>
              <a:rPr lang="en-US" sz="3300" dirty="0">
                <a:solidFill>
                  <a:srgbClr val="080808"/>
                </a:solidFill>
              </a:rPr>
              <a:t>Lemma Synthesis via Conjecture, Learn, Compress</a:t>
            </a:r>
          </a:p>
        </p:txBody>
      </p:sp>
      <p:sp>
        <p:nvSpPr>
          <p:cNvPr id="3" name="Subtitle 2">
            <a:extLst>
              <a:ext uri="{FF2B5EF4-FFF2-40B4-BE49-F238E27FC236}">
                <a16:creationId xmlns:a16="http://schemas.microsoft.com/office/drawing/2014/main" id="{A16390BA-AF84-C74C-8401-5A8B61446480}"/>
              </a:ext>
            </a:extLst>
          </p:cNvPr>
          <p:cNvSpPr>
            <a:spLocks noGrp="1"/>
          </p:cNvSpPr>
          <p:nvPr>
            <p:ph type="subTitle" idx="1"/>
          </p:nvPr>
        </p:nvSpPr>
        <p:spPr>
          <a:xfrm>
            <a:off x="7757565" y="4557900"/>
            <a:ext cx="2442690" cy="915772"/>
          </a:xfrm>
          <a:noFill/>
        </p:spPr>
        <p:txBody>
          <a:bodyPr>
            <a:normAutofit/>
          </a:bodyPr>
          <a:lstStyle/>
          <a:p>
            <a:r>
              <a:rPr lang="en-US" sz="1400" dirty="0">
                <a:solidFill>
                  <a:srgbClr val="080808"/>
                </a:solidFill>
              </a:rPr>
              <a:t>By Brando Miranda</a:t>
            </a:r>
          </a:p>
        </p:txBody>
      </p:sp>
      <p:sp>
        <p:nvSpPr>
          <p:cNvPr id="16" name="Freeform: Shape 15">
            <a:extLst>
              <a:ext uri="{FF2B5EF4-FFF2-40B4-BE49-F238E27FC236}">
                <a16:creationId xmlns:a16="http://schemas.microsoft.com/office/drawing/2014/main" id="{6D6E3EFD-925A-40CD-8E14-FDD4E6DDC6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7170340" cy="5062213"/>
          </a:xfrm>
          <a:custGeom>
            <a:avLst/>
            <a:gdLst>
              <a:gd name="connsiteX0" fmla="*/ 7170340 w 7170340"/>
              <a:gd name="connsiteY0" fmla="*/ 0 h 5062213"/>
              <a:gd name="connsiteX1" fmla="*/ 7170340 w 7170340"/>
              <a:gd name="connsiteY1" fmla="*/ 2954084 h 5062213"/>
              <a:gd name="connsiteX2" fmla="*/ 5062211 w 7170340"/>
              <a:gd name="connsiteY2" fmla="*/ 5062213 h 5062213"/>
              <a:gd name="connsiteX3" fmla="*/ 0 w 7170340"/>
              <a:gd name="connsiteY3" fmla="*/ 2 h 5062213"/>
            </a:gdLst>
            <a:ahLst/>
            <a:cxnLst>
              <a:cxn ang="0">
                <a:pos x="connsiteX0" y="connsiteY0"/>
              </a:cxn>
              <a:cxn ang="0">
                <a:pos x="connsiteX1" y="connsiteY1"/>
              </a:cxn>
              <a:cxn ang="0">
                <a:pos x="connsiteX2" y="connsiteY2"/>
              </a:cxn>
              <a:cxn ang="0">
                <a:pos x="connsiteX3" y="connsiteY3"/>
              </a:cxn>
            </a:cxnLst>
            <a:rect l="l" t="t" r="r" b="b"/>
            <a:pathLst>
              <a:path w="7170340" h="5062213">
                <a:moveTo>
                  <a:pt x="7170340" y="0"/>
                </a:moveTo>
                <a:lnTo>
                  <a:pt x="7170340" y="2954084"/>
                </a:lnTo>
                <a:lnTo>
                  <a:pt x="5062211" y="5062213"/>
                </a:lnTo>
                <a:lnTo>
                  <a:pt x="0" y="2"/>
                </a:lnTo>
                <a:close/>
              </a:path>
            </a:pathLst>
          </a:cu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3A91C067-F707-44D1-A9C2-9913E6ADC6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11832" y="4010957"/>
            <a:ext cx="870888" cy="87088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329D9A-3D48-4B69-939D-2A480F14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61203" y="5394406"/>
            <a:ext cx="856138" cy="85613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D5CC4CB-7B78-480A-A0AE-A8A35C08E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314455" y="5398229"/>
            <a:ext cx="381459" cy="38145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580C66-5435-4F00-873E-679D3D504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675779" y="5848285"/>
            <a:ext cx="714978" cy="71497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B4AFD177-1A38-4FAE-87D4-840AE22C86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2600" y="5474491"/>
            <a:ext cx="2767017" cy="138350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ogo&#10;&#10;Description automatically generated">
            <a:extLst>
              <a:ext uri="{FF2B5EF4-FFF2-40B4-BE49-F238E27FC236}">
                <a16:creationId xmlns:a16="http://schemas.microsoft.com/office/drawing/2014/main" id="{9AD52256-12F0-E348-9B4B-A1CC4C6CDBB4}"/>
              </a:ext>
            </a:extLst>
          </p:cNvPr>
          <p:cNvPicPr>
            <a:picLocks noChangeAspect="1"/>
          </p:cNvPicPr>
          <p:nvPr/>
        </p:nvPicPr>
        <p:blipFill>
          <a:blip r:embed="rId2"/>
          <a:stretch>
            <a:fillRect/>
          </a:stretch>
        </p:blipFill>
        <p:spPr>
          <a:xfrm>
            <a:off x="974842" y="226125"/>
            <a:ext cx="2336800" cy="3035300"/>
          </a:xfrm>
          <a:prstGeom prst="rect">
            <a:avLst/>
          </a:prstGeom>
        </p:spPr>
      </p:pic>
      <p:sp>
        <p:nvSpPr>
          <p:cNvPr id="4" name="TextBox 3">
            <a:extLst>
              <a:ext uri="{FF2B5EF4-FFF2-40B4-BE49-F238E27FC236}">
                <a16:creationId xmlns:a16="http://schemas.microsoft.com/office/drawing/2014/main" id="{B0C761ED-987D-A64E-BD5D-8D8D351F8EEB}"/>
              </a:ext>
            </a:extLst>
          </p:cNvPr>
          <p:cNvSpPr txBox="1"/>
          <p:nvPr/>
        </p:nvSpPr>
        <p:spPr>
          <a:xfrm>
            <a:off x="9157855" y="310341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19917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Rectangle 32">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35" name="Freeform: Shape 34">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B1F8E75-F355-E049-A73A-62AE6B0DBE95}"/>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Compress!</a:t>
            </a:r>
          </a:p>
        </p:txBody>
      </p:sp>
      <p:sp>
        <p:nvSpPr>
          <p:cNvPr id="39" name="Freeform: Shape 38">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ectangle 40">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20600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1F8E75-F355-E049-A73A-62AE6B0DBE95}"/>
              </a:ext>
            </a:extLst>
          </p:cNvPr>
          <p:cNvSpPr>
            <a:spLocks noGrp="1"/>
          </p:cNvSpPr>
          <p:nvPr>
            <p:ph type="title"/>
          </p:nvPr>
        </p:nvSpPr>
        <p:spPr>
          <a:xfrm>
            <a:off x="643467" y="321734"/>
            <a:ext cx="10905066" cy="1135737"/>
          </a:xfrm>
        </p:spPr>
        <p:txBody>
          <a:bodyPr>
            <a:normAutofit/>
          </a:bodyPr>
          <a:lstStyle/>
          <a:p>
            <a:r>
              <a:rPr lang="en-US" sz="3600" dirty="0"/>
              <a:t>Motivation: Compress – Learning compositional DSL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4A4761-CCB3-0A4E-89CA-7040613A2AD5}"/>
                  </a:ext>
                </a:extLst>
              </p:cNvPr>
              <p:cNvSpPr>
                <a:spLocks noGrp="1"/>
              </p:cNvSpPr>
              <p:nvPr>
                <p:ph idx="1"/>
              </p:nvPr>
            </p:nvSpPr>
            <p:spPr>
              <a:xfrm>
                <a:off x="643467" y="1782980"/>
                <a:ext cx="10905066" cy="5075019"/>
              </a:xfrm>
            </p:spPr>
            <p:txBody>
              <a:bodyPr>
                <a:normAutofit/>
              </a:bodyPr>
              <a:lstStyle/>
              <a:p>
                <a:r>
                  <a:rPr lang="en-US" sz="2000" dirty="0"/>
                  <a:t>Motivation: </a:t>
                </a:r>
              </a:p>
              <a:p>
                <a:pPr lvl="1"/>
                <a:r>
                  <a:rPr lang="en-US" sz="1600" dirty="0"/>
                  <a:t>predicting one token (or </a:t>
                </a:r>
                <a:r>
                  <a:rPr lang="en-US" sz="1600" dirty="0" err="1"/>
                  <a:t>ast</a:t>
                </a:r>
                <a:r>
                  <a:rPr lang="en-US" sz="1600" dirty="0"/>
                  <a:t>/language construct or grammar rule) at a time is an exponential search	</a:t>
                </a:r>
              </a:p>
              <a:p>
                <a:pPr lvl="2"/>
                <a:r>
                  <a:rPr lang="en-US" sz="1200" dirty="0"/>
                  <a:t>E.g. for AST of size H possible action to create it is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𝑂</m:t>
                        </m:r>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𝐴</m:t>
                            </m:r>
                          </m:e>
                        </m:d>
                      </m:e>
                      <m:sup>
                        <m:r>
                          <a:rPr lang="en-US" sz="1200" b="0" i="1" smtClean="0">
                            <a:latin typeface="Cambria Math" panose="02040503050406030204" pitchFamily="18" charset="0"/>
                          </a:rPr>
                          <m:t>𝐻</m:t>
                        </m:r>
                      </m:sup>
                    </m:sSup>
                    <m:r>
                      <a:rPr lang="en-US" sz="1200" b="0" i="1" smtClean="0">
                        <a:latin typeface="Cambria Math" panose="02040503050406030204" pitchFamily="18" charset="0"/>
                      </a:rPr>
                      <m:t>)</m:t>
                    </m:r>
                  </m:oMath>
                </a14:m>
                <a:endParaRPr lang="en-US" sz="1200" dirty="0"/>
              </a:p>
              <a:p>
                <a:pPr lvl="2"/>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80</m:t>
                        </m:r>
                      </m:sup>
                    </m:sSup>
                  </m:oMath>
                </a14:m>
                <a:r>
                  <a:rPr lang="en-US" sz="1200" dirty="0"/>
                  <a:t> number of particles in the universe</a:t>
                </a:r>
              </a:p>
              <a:p>
                <a:pPr lvl="2"/>
                <a:r>
                  <a:rPr lang="en-US" sz="1200" dirty="0"/>
                  <a:t>AST of size 80 is not unheard of e.g. use 80 tokens</a:t>
                </a:r>
              </a:p>
              <a:p>
                <a:pPr lvl="2"/>
                <a:r>
                  <a:rPr lang="en-US" sz="1200" dirty="0"/>
                  <a:t>10 language constructs to choose from is rather small…</a:t>
                </a:r>
              </a:p>
              <a:p>
                <a:pPr lvl="2"/>
                <a:r>
                  <a:rPr lang="en-US" sz="1200" dirty="0"/>
                  <a:t>So the above is just a lower bound for us!</a:t>
                </a:r>
              </a:p>
              <a:p>
                <a:pPr lvl="1"/>
                <a:r>
                  <a:rPr lang="en-US" sz="1600" dirty="0"/>
                  <a:t>Hope is that re-usable structure makes search easier </a:t>
                </a:r>
              </a:p>
              <a:p>
                <a:pPr lvl="2"/>
                <a:r>
                  <a:rPr lang="en-US" sz="1200" dirty="0"/>
                  <a:t>In particular for sub-trees/expression of length h' instead of hopeless search of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𝑂</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𝐴</m:t>
                            </m:r>
                            <m:r>
                              <a:rPr lang="en-US" sz="1200" b="0" i="1" smtClean="0">
                                <a:latin typeface="Cambria Math" panose="02040503050406030204" pitchFamily="18" charset="0"/>
                              </a:rPr>
                              <m:t>′</m:t>
                            </m:r>
                          </m:e>
                        </m:d>
                      </m:e>
                      <m:sup>
                        <m:r>
                          <a:rPr lang="en-US" sz="1200" i="1">
                            <a:latin typeface="Cambria Math" panose="02040503050406030204" pitchFamily="18" charset="0"/>
                          </a:rPr>
                          <m:t>h</m:t>
                        </m:r>
                      </m:sup>
                    </m:sSup>
                    <m:r>
                      <a:rPr lang="en-US" sz="1200" i="1">
                        <a:latin typeface="Cambria Math" panose="02040503050406030204" pitchFamily="18" charset="0"/>
                      </a:rPr>
                      <m:t>)</m:t>
                    </m:r>
                  </m:oMath>
                </a14:m>
                <a:r>
                  <a:rPr lang="en-US" sz="1200" dirty="0"/>
                  <a:t> if it’s re-used a lot we store that and it becomes O(1) search (just use the abstraction from DSL!)</a:t>
                </a:r>
              </a:p>
              <a:p>
                <a:pPr lvl="2"/>
                <a:r>
                  <a:rPr lang="en-US" sz="1200" dirty="0"/>
                  <a:t>Map exponential search trees to sequence of predictions of size 1 tokens!</a:t>
                </a:r>
              </a:p>
              <a:p>
                <a:pPr lvl="2"/>
                <a:r>
                  <a:rPr lang="en-US" sz="1200" dirty="0"/>
                  <a:t>So search might be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𝑂</m:t>
                        </m:r>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𝐴</m:t>
                            </m:r>
                            <m:r>
                              <a:rPr lang="en-US" sz="1200" b="0" i="1" smtClean="0">
                                <a:latin typeface="Cambria Math" panose="02040503050406030204" pitchFamily="18" charset="0"/>
                              </a:rPr>
                              <m:t>′</m:t>
                            </m:r>
                          </m:e>
                        </m:d>
                      </m:e>
                      <m:sup>
                        <m:r>
                          <a:rPr lang="en-US" sz="1200" b="0" i="1" smtClean="0">
                            <a:latin typeface="Cambria Math" panose="02040503050406030204" pitchFamily="18" charset="0"/>
                          </a:rPr>
                          <m:t>𝐻</m:t>
                        </m:r>
                        <m:r>
                          <a:rPr lang="en-US" sz="1200" b="0" i="1" smtClean="0">
                            <a:latin typeface="Cambria Math" panose="02040503050406030204" pitchFamily="18" charset="0"/>
                          </a:rPr>
                          <m:t>′</m:t>
                        </m:r>
                      </m:sup>
                    </m:sSup>
                    <m:r>
                      <a:rPr lang="en-US" sz="1200" i="1">
                        <a:latin typeface="Cambria Math" panose="02040503050406030204" pitchFamily="18" charset="0"/>
                      </a:rPr>
                      <m:t>)</m:t>
                    </m:r>
                  </m:oMath>
                </a14:m>
                <a:r>
                  <a:rPr lang="en-US" sz="1200" dirty="0"/>
                  <a:t> H’ where H’ &lt;&lt; H and structure NN guider learns makes search through action space A’ easier</a:t>
                </a:r>
              </a:p>
              <a:p>
                <a:pPr lvl="1"/>
                <a:r>
                  <a:rPr lang="en-US" sz="1600" dirty="0"/>
                  <a:t>Learn the structure in theorem world you are exploring </a:t>
                </a:r>
              </a:p>
              <a:p>
                <a:pPr lvl="2"/>
                <a:r>
                  <a:rPr lang="en-US" sz="1200" dirty="0"/>
                  <a:t>i.e. not trying to prove all arbitrary </a:t>
                </a:r>
                <a:r>
                  <a:rPr lang="en-US" sz="1200" dirty="0" err="1"/>
                  <a:t>maths</a:t>
                </a:r>
                <a:r>
                  <a:rPr lang="en-US" sz="1200" dirty="0"/>
                  <a:t>, but instead algebra, linear algebra, analysis etc. concrete tasks that humans have outlined</a:t>
                </a:r>
              </a:p>
              <a:p>
                <a:pPr lvl="2"/>
                <a:r>
                  <a:rPr lang="en-US" sz="1200" dirty="0"/>
                  <a:t>Thus, there is structure!</a:t>
                </a:r>
              </a:p>
              <a:p>
                <a:pPr lvl="1"/>
                <a:r>
                  <a:rPr lang="en-US" sz="1600" dirty="0"/>
                  <a:t>Take advantage of curriculum </a:t>
                </a:r>
              </a:p>
              <a:p>
                <a:pPr lvl="2"/>
                <a:r>
                  <a:rPr lang="en-US" sz="1200" dirty="0"/>
                  <a:t>Learn to predict lemmas for simple theorems first</a:t>
                </a:r>
              </a:p>
              <a:p>
                <a:pPr lvl="2"/>
                <a:r>
                  <a:rPr lang="en-US" sz="1200" dirty="0"/>
                  <a:t>Incrementally build A and NN guider</a:t>
                </a:r>
              </a:p>
              <a:p>
                <a:pPr lvl="1"/>
                <a:r>
                  <a:rPr lang="en-US" sz="1600" dirty="0"/>
                  <a:t>(Implicit) Assumption: human’s reason with </a:t>
                </a:r>
                <a:r>
                  <a:rPr lang="en-US" sz="1600" dirty="0" err="1"/>
                  <a:t>maths</a:t>
                </a:r>
                <a:r>
                  <a:rPr lang="en-US" sz="1600" dirty="0"/>
                  <a:t> about things in the universe. The universe has structure so the </a:t>
                </a:r>
                <a:r>
                  <a:rPr lang="en-US" sz="1600" dirty="0" err="1"/>
                  <a:t>maths</a:t>
                </a:r>
                <a:r>
                  <a:rPr lang="en-US" sz="1600" dirty="0"/>
                  <a:t> we learn from has a similar structure too.</a:t>
                </a:r>
              </a:p>
              <a:p>
                <a:endParaRPr lang="en-US" sz="2000" dirty="0"/>
              </a:p>
            </p:txBody>
          </p:sp>
        </mc:Choice>
        <mc:Fallback xmlns="">
          <p:sp>
            <p:nvSpPr>
              <p:cNvPr id="3" name="Content Placeholder 2">
                <a:extLst>
                  <a:ext uri="{FF2B5EF4-FFF2-40B4-BE49-F238E27FC236}">
                    <a16:creationId xmlns:a16="http://schemas.microsoft.com/office/drawing/2014/main" id="{704A4761-CCB3-0A4E-89CA-7040613A2AD5}"/>
                  </a:ext>
                </a:extLst>
              </p:cNvPr>
              <p:cNvSpPr>
                <a:spLocks noGrp="1" noRot="1" noChangeAspect="1" noMove="1" noResize="1" noEditPoints="1" noAdjustHandles="1" noChangeArrowheads="1" noChangeShapeType="1" noTextEdit="1"/>
              </p:cNvSpPr>
              <p:nvPr>
                <p:ph idx="1"/>
              </p:nvPr>
            </p:nvSpPr>
            <p:spPr>
              <a:xfrm>
                <a:off x="643467" y="1782980"/>
                <a:ext cx="10905066" cy="5075019"/>
              </a:xfrm>
              <a:blipFill>
                <a:blip r:embed="rId3"/>
                <a:stretch>
                  <a:fillRect l="-465" t="-150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817435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1F8E75-F355-E049-A73A-62AE6B0DBE95}"/>
              </a:ext>
            </a:extLst>
          </p:cNvPr>
          <p:cNvSpPr>
            <a:spLocks noGrp="1"/>
          </p:cNvSpPr>
          <p:nvPr>
            <p:ph type="title"/>
          </p:nvPr>
        </p:nvSpPr>
        <p:spPr>
          <a:xfrm>
            <a:off x="643467" y="321734"/>
            <a:ext cx="10905066" cy="1135737"/>
          </a:xfrm>
        </p:spPr>
        <p:txBody>
          <a:bodyPr>
            <a:normAutofit/>
          </a:bodyPr>
          <a:lstStyle/>
          <a:p>
            <a:r>
              <a:rPr lang="en-US" sz="3600" dirty="0"/>
              <a:t>Recall our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4A4761-CCB3-0A4E-89CA-7040613A2AD5}"/>
                  </a:ext>
                </a:extLst>
              </p:cNvPr>
              <p:cNvSpPr>
                <a:spLocks noGrp="1"/>
              </p:cNvSpPr>
              <p:nvPr>
                <p:ph idx="1"/>
              </p:nvPr>
            </p:nvSpPr>
            <p:spPr>
              <a:xfrm>
                <a:off x="643466" y="1782981"/>
                <a:ext cx="11548533" cy="4393982"/>
              </a:xfrm>
            </p:spPr>
            <p:txBody>
              <a:bodyPr>
                <a:normAutofit/>
              </a:bodyPr>
              <a:lstStyle/>
              <a:p>
                <a:r>
                  <a:rPr lang="en-US" sz="2000" dirty="0"/>
                  <a:t>1. Conjecture (Explore):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𝐿</m:t>
                        </m:r>
                      </m:e>
                      <m:sub>
                        <m:r>
                          <a:rPr lang="en-US" sz="2000" b="0" i="1">
                            <a:latin typeface="Cambria Math" panose="02040503050406030204" pitchFamily="18" charset="0"/>
                          </a:rPr>
                          <m:t>𝑋</m:t>
                        </m:r>
                      </m:sub>
                    </m:sSub>
                    <m:r>
                      <a:rPr lang="en-US" sz="2000" b="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b="0" i="1">
                            <a:latin typeface="Cambria Math" panose="02040503050406030204" pitchFamily="18" charset="0"/>
                            <a:ea typeface="Cambria Math" panose="02040503050406030204" pitchFamily="18" charset="0"/>
                          </a:rPr>
                          <m:t>𝐺𝑒𝑡𝐿𝑒𝑚𝑚𝑎𝑠</m:t>
                        </m:r>
                        <m:r>
                          <a:rPr lang="en-US" sz="2000" b="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𝐿</m:t>
                        </m:r>
                      </m:e>
                      <m:sub>
                        <m:r>
                          <a:rPr lang="en-US" sz="2000" b="0" i="1">
                            <a:latin typeface="Cambria Math" panose="02040503050406030204" pitchFamily="18" charset="0"/>
                            <a:ea typeface="Cambria Math" panose="02040503050406030204" pitchFamily="18" charset="0"/>
                          </a:rPr>
                          <m:t>𝑥</m:t>
                        </m:r>
                      </m:sub>
                      <m:sup>
                        <m:r>
                          <a:rPr lang="en-US" sz="2000" b="0" i="1">
                            <a:latin typeface="Cambria Math" panose="02040503050406030204" pitchFamily="18" charset="0"/>
                            <a:ea typeface="Cambria Math" panose="02040503050406030204" pitchFamily="18" charset="0"/>
                          </a:rPr>
                          <m:t>∗</m:t>
                        </m:r>
                      </m:sup>
                    </m:sSubSup>
                    <m:r>
                      <a:rPr lang="en-US" sz="2000" b="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𝐷</m:t>
                    </m:r>
                    <m:r>
                      <a:rPr lang="en-US" sz="2000" b="0" i="1">
                        <a:latin typeface="Cambria Math" panose="02040503050406030204" pitchFamily="18" charset="0"/>
                        <a:ea typeface="Cambria Math" panose="02040503050406030204" pitchFamily="18" charset="0"/>
                      </a:rPr>
                      <m:t>)</m:t>
                    </m:r>
                  </m:oMath>
                </a14:m>
                <a:r>
                  <a:rPr lang="en-US" sz="2000" dirty="0">
                    <a:ea typeface="Cambria Math" panose="02040503050406030204" pitchFamily="18" charset="0"/>
                  </a:rPr>
                  <a:t> (get ground truth lemmas from data set)</a:t>
                </a:r>
              </a:p>
              <a:p>
                <a:r>
                  <a:rPr lang="en-US" sz="2000" dirty="0"/>
                  <a:t>2. Learn (Compile):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𝜃</m:t>
                        </m:r>
                      </m:e>
                      <m:sub>
                        <m:r>
                          <a:rPr lang="en-US" sz="2000" b="0" i="1">
                            <a:latin typeface="Cambria Math" panose="02040503050406030204" pitchFamily="18" charset="0"/>
                          </a:rPr>
                          <m:t>𝐸𝐺</m:t>
                        </m:r>
                      </m:sub>
                    </m:sSub>
                    <m:r>
                      <a:rPr lang="en-US" sz="2000" b="0" i="1">
                        <a:latin typeface="Cambria Math" panose="02040503050406030204" pitchFamily="18" charset="0"/>
                      </a:rPr>
                      <m:t>=</m:t>
                    </m:r>
                    <m:r>
                      <a:rPr lang="en-US" sz="2000" b="0" i="1">
                        <a:latin typeface="Cambria Math" panose="02040503050406030204" pitchFamily="18" charset="0"/>
                      </a:rPr>
                      <m:t>𝑎𝑟𝑔𝑚𝑎</m:t>
                    </m:r>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sSub>
                          <m:sSubPr>
                            <m:ctrlPr>
                              <a:rPr lang="en-US" sz="2000" i="1">
                                <a:latin typeface="Cambria Math" panose="02040503050406030204" pitchFamily="18" charset="0"/>
                              </a:rPr>
                            </m:ctrlPr>
                          </m:sSubPr>
                          <m:e>
                            <m:r>
                              <a:rPr lang="en-US" sz="2000" b="0" i="1">
                                <a:latin typeface="Cambria Math" panose="02040503050406030204" pitchFamily="18" charset="0"/>
                              </a:rPr>
                              <m:t>𝜃</m:t>
                            </m:r>
                          </m:e>
                          <m:sub>
                            <m:r>
                              <a:rPr lang="en-US" sz="2000" b="0" i="1">
                                <a:latin typeface="Cambria Math" panose="02040503050406030204" pitchFamily="18" charset="0"/>
                              </a:rPr>
                              <m:t>𝐸𝐺</m:t>
                            </m:r>
                          </m:sub>
                        </m:sSub>
                      </m:sub>
                    </m:sSub>
                    <m:r>
                      <a:rPr lang="en-US" sz="2000" b="0">
                        <a:latin typeface="Cambria Math" panose="02040503050406030204" pitchFamily="18" charset="0"/>
                      </a:rPr>
                      <m:t>{</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𝑋</m:t>
                        </m:r>
                      </m:sub>
                      <m:sup/>
                      <m:e>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𝑙</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𝑥</m:t>
                                </m:r>
                              </m:sub>
                            </m:sSub>
                          </m:sub>
                          <m:sup/>
                          <m:e>
                            <m:r>
                              <a:rPr lang="en-US" sz="2000" i="1">
                                <a:latin typeface="Cambria Math" panose="02040503050406030204" pitchFamily="18" charset="0"/>
                              </a:rPr>
                              <m:t>𝐿𝑜𝑠𝑠</m:t>
                            </m:r>
                            <m:d>
                              <m:dPr>
                                <m:ctrlPr>
                                  <a:rPr lang="en-US" sz="2000" i="1">
                                    <a:latin typeface="Cambria Math" panose="02040503050406030204" pitchFamily="18" charset="0"/>
                                  </a:rPr>
                                </m:ctrlPr>
                              </m:dPr>
                              <m:e>
                                <m:r>
                                  <a:rPr lang="en-US" sz="2000" i="1">
                                    <a:latin typeface="Cambria Math" panose="02040503050406030204" pitchFamily="18" charset="0"/>
                                  </a:rPr>
                                  <m:t>𝐸𝐺𝑒</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𝐸𝐺</m:t>
                                        </m:r>
                                      </m:sub>
                                    </m:sSub>
                                  </m:sub>
                                </m:sSub>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 </m:t>
                                </m:r>
                                <m:r>
                                  <a:rPr lang="en-US" sz="2000" i="1">
                                    <a:latin typeface="Cambria Math" panose="02040503050406030204" pitchFamily="18" charset="0"/>
                                  </a:rPr>
                                  <m:t>𝑙</m:t>
                                </m:r>
                              </m:e>
                            </m:d>
                          </m:e>
                        </m:nary>
                      </m:e>
                    </m:nary>
                    <m:r>
                      <a:rPr lang="en-US" sz="2000" b="0" i="1">
                        <a:latin typeface="Cambria Math" panose="02040503050406030204" pitchFamily="18" charset="0"/>
                      </a:rPr>
                      <m:t>}</m:t>
                    </m:r>
                  </m:oMath>
                </a14:m>
                <a:endParaRPr lang="en-US" sz="2000" dirty="0"/>
              </a:p>
              <a:p>
                <a:r>
                  <a:rPr lang="en-US" sz="2000" dirty="0"/>
                  <a:t>3. </a:t>
                </a:r>
                <a:r>
                  <a:rPr lang="en-US" sz="2000" b="1" dirty="0"/>
                  <a:t>Compress: </a:t>
                </a:r>
                <a:endParaRPr lang="en-US" sz="2000" dirty="0">
                  <a:latin typeface="Cambria Math" panose="02040503050406030204" pitchFamily="18" charset="0"/>
                </a:endParaRPr>
              </a:p>
              <a:p>
                <a:pPr lvl="1"/>
                <a14:m>
                  <m:oMath xmlns:m="http://schemas.openxmlformats.org/officeDocument/2006/math">
                    <m:r>
                      <a:rPr lang="en-US" sz="2000" b="1" i="1">
                        <a:latin typeface="Cambria Math" panose="02040503050406030204" pitchFamily="18" charset="0"/>
                      </a:rPr>
                      <m:t>𝐃</m:t>
                    </m:r>
                    <m:r>
                      <a:rPr lang="en-US" sz="2000" b="1">
                        <a:latin typeface="Cambria Math" panose="02040503050406030204" pitchFamily="18" charset="0"/>
                      </a:rPr>
                      <m:t>′</m:t>
                    </m:r>
                    <m:r>
                      <a:rPr lang="en-US" sz="2000" b="1" i="1">
                        <a:latin typeface="Cambria Math" panose="02040503050406030204" pitchFamily="18" charset="0"/>
                      </a:rPr>
                      <m:t>=</m:t>
                    </m:r>
                    <m:r>
                      <a:rPr lang="en-US" sz="2000" b="1" i="1" smtClean="0">
                        <a:latin typeface="Cambria Math" panose="02040503050406030204" pitchFamily="18" charset="0"/>
                      </a:rPr>
                      <m:t>𝒂𝒓𝒈𝒎𝒂</m:t>
                    </m:r>
                    <m:sSub>
                      <m:sSubPr>
                        <m:ctrlPr>
                          <a:rPr lang="en-US" sz="2000" b="1" i="1">
                            <a:latin typeface="Cambria Math" panose="02040503050406030204" pitchFamily="18" charset="0"/>
                          </a:rPr>
                        </m:ctrlPr>
                      </m:sSubPr>
                      <m:e>
                        <m:r>
                          <a:rPr lang="en-US" sz="2000" b="1" i="1">
                            <a:latin typeface="Cambria Math" panose="02040503050406030204" pitchFamily="18" charset="0"/>
                          </a:rPr>
                          <m:t>𝒙</m:t>
                        </m:r>
                      </m:e>
                      <m:sub>
                        <m:r>
                          <a:rPr lang="en-US" sz="2000" b="1" i="1">
                            <a:latin typeface="Cambria Math" panose="02040503050406030204" pitchFamily="18" charset="0"/>
                          </a:rPr>
                          <m:t>𝑫</m:t>
                        </m:r>
                        <m:r>
                          <a:rPr lang="en-US" sz="2000" b="1" i="1">
                            <a:latin typeface="Cambria Math" panose="02040503050406030204" pitchFamily="18" charset="0"/>
                          </a:rPr>
                          <m:t>∈</m:t>
                        </m:r>
                        <m:r>
                          <a:rPr lang="en-US" sz="2000" b="1" i="1">
                            <a:latin typeface="Cambria Math" panose="02040503050406030204" pitchFamily="18" charset="0"/>
                          </a:rPr>
                          <m:t>𝑫𝑺𝑳𝒔</m:t>
                        </m:r>
                      </m:sub>
                    </m:sSub>
                    <m:r>
                      <a:rPr lang="en-US" sz="2000" b="1" i="1" smtClean="0">
                        <a:latin typeface="Cambria Math" panose="02040503050406030204" pitchFamily="18" charset="0"/>
                      </a:rPr>
                      <m:t>{</m:t>
                    </m:r>
                    <m:nary>
                      <m:naryPr>
                        <m:chr m:val="∑"/>
                        <m:supHide m:val="on"/>
                        <m:ctrlPr>
                          <a:rPr lang="en-US" sz="2000" b="1" i="1" dirty="0">
                            <a:latin typeface="Cambria Math" panose="02040503050406030204" pitchFamily="18" charset="0"/>
                          </a:rPr>
                        </m:ctrlPr>
                      </m:naryPr>
                      <m:sub>
                        <m:r>
                          <m:rPr>
                            <m:brk m:alnAt="7"/>
                          </m:rPr>
                          <a:rPr lang="en-US" sz="2000" b="1" i="1" dirty="0">
                            <a:latin typeface="Cambria Math" panose="02040503050406030204" pitchFamily="18" charset="0"/>
                          </a:rPr>
                          <m:t>𝒙</m:t>
                        </m:r>
                        <m:r>
                          <a:rPr lang="en-US" sz="2000" b="1" i="1" dirty="0">
                            <a:latin typeface="Cambria Math" panose="02040503050406030204" pitchFamily="18" charset="0"/>
                          </a:rPr>
                          <m:t>∈</m:t>
                        </m:r>
                        <m:r>
                          <a:rPr lang="en-US" sz="2000" b="1" i="1" dirty="0">
                            <a:latin typeface="Cambria Math" panose="02040503050406030204" pitchFamily="18" charset="0"/>
                          </a:rPr>
                          <m:t>𝑿</m:t>
                        </m:r>
                      </m:sub>
                      <m:sup/>
                      <m:e>
                        <m:nary>
                          <m:naryPr>
                            <m:chr m:val="∑"/>
                            <m:supHide m:val="on"/>
                            <m:ctrlPr>
                              <a:rPr lang="en-US" sz="2000" b="1" i="1">
                                <a:latin typeface="Cambria Math" panose="02040503050406030204" pitchFamily="18" charset="0"/>
                              </a:rPr>
                            </m:ctrlPr>
                          </m:naryPr>
                          <m:sub>
                            <m:r>
                              <a:rPr lang="en-US" sz="2000" b="1" i="1">
                                <a:latin typeface="Cambria Math" panose="02040503050406030204" pitchFamily="18" charset="0"/>
                              </a:rPr>
                              <m:t>𝒍</m:t>
                            </m:r>
                            <m:r>
                              <a:rPr lang="en-US"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𝑳</m:t>
                                </m:r>
                              </m:e>
                              <m:sub>
                                <m:r>
                                  <a:rPr lang="en-US" sz="2000" b="1" i="1">
                                    <a:latin typeface="Cambria Math" panose="02040503050406030204" pitchFamily="18" charset="0"/>
                                  </a:rPr>
                                  <m:t>𝒙</m:t>
                                </m:r>
                              </m:sub>
                            </m:sSub>
                          </m:sub>
                          <m:sup/>
                          <m:e>
                            <m:r>
                              <a:rPr lang="en-US" sz="2000" b="1" i="1">
                                <a:latin typeface="Cambria Math" panose="02040503050406030204" pitchFamily="18" charset="0"/>
                              </a:rPr>
                              <m:t>𝒔𝒊𝒛</m:t>
                            </m:r>
                            <m:sSub>
                              <m:sSubPr>
                                <m:ctrlPr>
                                  <a:rPr lang="en-US" sz="2000" b="1" i="1">
                                    <a:latin typeface="Cambria Math" panose="02040503050406030204" pitchFamily="18" charset="0"/>
                                  </a:rPr>
                                </m:ctrlPr>
                              </m:sSubPr>
                              <m:e>
                                <m:r>
                                  <a:rPr lang="en-US" sz="2000" b="1" i="1">
                                    <a:latin typeface="Cambria Math" panose="02040503050406030204" pitchFamily="18" charset="0"/>
                                  </a:rPr>
                                  <m:t>𝒆</m:t>
                                </m:r>
                              </m:e>
                              <m:sub>
                                <m:r>
                                  <a:rPr lang="en-US" sz="2000" b="1" i="1">
                                    <a:latin typeface="Cambria Math" panose="02040503050406030204" pitchFamily="18" charset="0"/>
                                  </a:rPr>
                                  <m:t>𝒂𝒔𝒕</m:t>
                                </m:r>
                              </m:sub>
                            </m:sSub>
                            <m:r>
                              <a:rPr lang="en-US" sz="2000" b="1" i="1">
                                <a:latin typeface="Cambria Math" panose="02040503050406030204" pitchFamily="18" charset="0"/>
                              </a:rPr>
                              <m:t>(</m:t>
                            </m:r>
                            <m:r>
                              <a:rPr lang="en-US" sz="2000" b="1" i="1">
                                <a:latin typeface="Cambria Math" panose="02040503050406030204" pitchFamily="18" charset="0"/>
                              </a:rPr>
                              <m:t>𝒍</m:t>
                            </m:r>
                            <m:r>
                              <a:rPr lang="en-US" sz="2000" b="1" i="1">
                                <a:latin typeface="Cambria Math" panose="02040503050406030204" pitchFamily="18" charset="0"/>
                              </a:rPr>
                              <m:t>)</m:t>
                            </m:r>
                          </m:e>
                        </m:nary>
                      </m:e>
                    </m:nary>
                    <m:r>
                      <a:rPr lang="en-US" sz="2000" b="1" i="1" smtClean="0">
                        <a:latin typeface="Cambria Math" panose="02040503050406030204" pitchFamily="18" charset="0"/>
                      </a:rPr>
                      <m:t>}</m:t>
                    </m:r>
                  </m:oMath>
                </a14:m>
                <a:r>
                  <a:rPr lang="en-US" sz="2000" b="1" dirty="0"/>
                  <a:t>                                                                   (compress DSL)</a:t>
                </a:r>
              </a:p>
              <a:p>
                <a:pPr lvl="1"/>
                <a14:m>
                  <m:oMath xmlns:m="http://schemas.openxmlformats.org/officeDocument/2006/math">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L</m:t>
                        </m:r>
                      </m:e>
                      <m:sub>
                        <m:r>
                          <a:rPr lang="en-US" sz="2000" i="1">
                            <a:latin typeface="Cambria Math" panose="02040503050406030204" pitchFamily="18" charset="0"/>
                          </a:rPr>
                          <m:t>𝑋</m:t>
                        </m:r>
                      </m:sub>
                      <m:sup>
                        <m:r>
                          <a:rPr lang="en-US" sz="2000" i="1">
                            <a:latin typeface="Cambria Math" panose="02040503050406030204" pitchFamily="18" charset="0"/>
                          </a:rPr>
                          <m:t>′</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𝐶𝑜𝑚𝑝𝑟𝑒𝑠𝑠𝐿𝑒𝑚𝑚𝑎𝑠</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𝐿</m:t>
                        </m:r>
                      </m:e>
                      <m:sub>
                        <m:r>
                          <a:rPr lang="en-US" sz="2000" i="1">
                            <a:latin typeface="Cambria Math" panose="02040503050406030204" pitchFamily="18" charset="0"/>
                            <a:ea typeface="Cambria Math" panose="02040503050406030204" pitchFamily="18" charset="0"/>
                          </a:rPr>
                          <m:t>𝑋</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𝐷</m:t>
                    </m:r>
                    <m:r>
                      <a:rPr lang="en-US" sz="2000" i="1">
                        <a:latin typeface="Cambria Math" panose="02040503050406030204" pitchFamily="18" charset="0"/>
                        <a:ea typeface="Cambria Math" panose="02040503050406030204" pitchFamily="18" charset="0"/>
                      </a:rPr>
                      <m:t>′)</m:t>
                    </m:r>
                  </m:oMath>
                </a14:m>
                <a:r>
                  <a:rPr lang="en-US" sz="2000" dirty="0"/>
                  <a:t>                                                                                         (compress batch)</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m:rPr>
                            <m:sty m:val="p"/>
                          </m:rPr>
                          <a:rPr lang="en-US" sz="2000">
                            <a:latin typeface="Cambria Math" panose="02040503050406030204" pitchFamily="18" charset="0"/>
                          </a:rPr>
                          <m:t>EG</m:t>
                        </m:r>
                      </m:sub>
                    </m:sSub>
                    <m:r>
                      <a:rPr lang="en-US" sz="2000" i="1">
                        <a:latin typeface="Cambria Math" panose="02040503050406030204" pitchFamily="18" charset="0"/>
                      </a:rPr>
                      <m:t>=</m:t>
                    </m:r>
                    <m:r>
                      <a:rPr lang="en-US" sz="2000" i="1">
                        <a:latin typeface="Cambria Math" panose="02040503050406030204" pitchFamily="18" charset="0"/>
                      </a:rPr>
                      <m:t>𝑎𝑟𝑔𝑚𝑎</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𝐸𝐺</m:t>
                            </m:r>
                          </m:sub>
                        </m:sSub>
                      </m:sub>
                    </m:sSub>
                    <m:r>
                      <a:rPr lang="en-US" sz="2000" b="0" i="0"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𝑋</m:t>
                        </m:r>
                      </m:sub>
                      <m:sup/>
                      <m:e>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𝑙</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𝑥</m:t>
                                </m:r>
                              </m:sub>
                            </m:sSub>
                          </m:sub>
                          <m:sup/>
                          <m:e>
                            <m:r>
                              <a:rPr lang="en-US" sz="2000" i="1">
                                <a:latin typeface="Cambria Math" panose="02040503050406030204" pitchFamily="18" charset="0"/>
                              </a:rPr>
                              <m:t>𝐿𝑜𝑠𝑠</m:t>
                            </m:r>
                            <m:d>
                              <m:dPr>
                                <m:ctrlPr>
                                  <a:rPr lang="en-US" sz="2000" i="1">
                                    <a:latin typeface="Cambria Math" panose="02040503050406030204" pitchFamily="18" charset="0"/>
                                  </a:rPr>
                                </m:ctrlPr>
                              </m:dPr>
                              <m:e>
                                <m:r>
                                  <a:rPr lang="en-US" sz="2000" i="1">
                                    <a:latin typeface="Cambria Math" panose="02040503050406030204" pitchFamily="18" charset="0"/>
                                  </a:rPr>
                                  <m:t>𝐸𝐺𝑒</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𝐸𝐺</m:t>
                                        </m:r>
                                      </m:sub>
                                    </m:sSub>
                                  </m:sub>
                                </m:sSub>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 </m:t>
                                </m:r>
                                <m:r>
                                  <a:rPr lang="en-US" sz="2000" i="1">
                                    <a:latin typeface="Cambria Math" panose="02040503050406030204" pitchFamily="18" charset="0"/>
                                  </a:rPr>
                                  <m:t>𝑙</m:t>
                                </m:r>
                              </m:e>
                            </m:d>
                          </m:e>
                        </m:nary>
                      </m:e>
                    </m:nary>
                    <m:r>
                      <a:rPr lang="en-US" sz="2000" b="0" i="0" smtClean="0">
                        <a:latin typeface="Cambria Math" panose="02040503050406030204" pitchFamily="18" charset="0"/>
                      </a:rPr>
                      <m:t>}</m:t>
                    </m:r>
                  </m:oMath>
                </a14:m>
                <a:r>
                  <a:rPr lang="en-US" sz="2000" dirty="0"/>
                  <a:t>                                                   (re-learn examples)</a:t>
                </a:r>
                <a:endParaRPr lang="en-US" sz="2000" b="1" dirty="0"/>
              </a:p>
              <a:p>
                <a:endParaRPr lang="en-US" sz="2000" dirty="0"/>
              </a:p>
              <a:p>
                <a:endParaRPr lang="en-US" sz="2000" dirty="0"/>
              </a:p>
              <a:p>
                <a:r>
                  <a:rPr lang="en-US" sz="2000" dirty="0"/>
                  <a:t>Research Goal: </a:t>
                </a:r>
              </a:p>
              <a:p>
                <a:pPr lvl="1"/>
                <a:r>
                  <a:rPr lang="en-US" sz="1600" dirty="0"/>
                  <a:t>innovate learning how to compress of DSL &amp; which terms to compress</a:t>
                </a:r>
              </a:p>
            </p:txBody>
          </p:sp>
        </mc:Choice>
        <mc:Fallback xmlns="">
          <p:sp>
            <p:nvSpPr>
              <p:cNvPr id="3" name="Content Placeholder 2">
                <a:extLst>
                  <a:ext uri="{FF2B5EF4-FFF2-40B4-BE49-F238E27FC236}">
                    <a16:creationId xmlns:a16="http://schemas.microsoft.com/office/drawing/2014/main" id="{704A4761-CCB3-0A4E-89CA-7040613A2AD5}"/>
                  </a:ext>
                </a:extLst>
              </p:cNvPr>
              <p:cNvSpPr>
                <a:spLocks noGrp="1" noRot="1" noChangeAspect="1" noMove="1" noResize="1" noEditPoints="1" noAdjustHandles="1" noChangeArrowheads="1" noChangeShapeType="1" noTextEdit="1"/>
              </p:cNvSpPr>
              <p:nvPr>
                <p:ph idx="1"/>
              </p:nvPr>
            </p:nvSpPr>
            <p:spPr>
              <a:xfrm>
                <a:off x="643466" y="1782981"/>
                <a:ext cx="11548533" cy="4393982"/>
              </a:xfrm>
              <a:blipFill>
                <a:blip r:embed="rId2"/>
                <a:stretch>
                  <a:fillRect l="-439" t="-201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76847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1F8E75-F355-E049-A73A-62AE6B0DBE95}"/>
              </a:ext>
            </a:extLst>
          </p:cNvPr>
          <p:cNvSpPr>
            <a:spLocks noGrp="1"/>
          </p:cNvSpPr>
          <p:nvPr>
            <p:ph type="title"/>
          </p:nvPr>
        </p:nvSpPr>
        <p:spPr>
          <a:xfrm>
            <a:off x="643467" y="321734"/>
            <a:ext cx="10905066" cy="1135737"/>
          </a:xfrm>
        </p:spPr>
        <p:txBody>
          <a:bodyPr>
            <a:normAutofit/>
          </a:bodyPr>
          <a:lstStyle/>
          <a:p>
            <a:r>
              <a:rPr lang="en-US" sz="3600" dirty="0"/>
              <a:t>What problem should the compression algorithm that learns the DSL solve?</a:t>
            </a:r>
          </a:p>
        </p:txBody>
      </p:sp>
      <p:sp>
        <p:nvSpPr>
          <p:cNvPr id="3" name="Content Placeholder 2">
            <a:extLst>
              <a:ext uri="{FF2B5EF4-FFF2-40B4-BE49-F238E27FC236}">
                <a16:creationId xmlns:a16="http://schemas.microsoft.com/office/drawing/2014/main" id="{704A4761-CCB3-0A4E-89CA-7040613A2AD5}"/>
              </a:ext>
            </a:extLst>
          </p:cNvPr>
          <p:cNvSpPr>
            <a:spLocks noGrp="1"/>
          </p:cNvSpPr>
          <p:nvPr>
            <p:ph idx="1"/>
          </p:nvPr>
        </p:nvSpPr>
        <p:spPr>
          <a:xfrm>
            <a:off x="643467" y="1782981"/>
            <a:ext cx="10905066" cy="4393982"/>
          </a:xfrm>
        </p:spPr>
        <p:txBody>
          <a:bodyPr>
            <a:normAutofit/>
          </a:bodyPr>
          <a:lstStyle/>
          <a:p>
            <a:r>
              <a:rPr lang="en-US" sz="2000" b="1" dirty="0"/>
              <a:t>Compress Goal: learn to compress DSL that aids synthesis search (that solves tasks)</a:t>
            </a:r>
          </a:p>
          <a:p>
            <a:pPr lvl="1"/>
            <a:r>
              <a:rPr lang="en-US" sz="1600" b="1" dirty="0"/>
              <a:t>Synthesis that completes proofs</a:t>
            </a:r>
          </a:p>
          <a:p>
            <a:r>
              <a:rPr lang="en-US" sz="2000" dirty="0"/>
              <a:t>Hypothesis how this is achieved:</a:t>
            </a:r>
          </a:p>
          <a:p>
            <a:pPr lvl="1"/>
            <a:r>
              <a:rPr lang="en-US" sz="1600" dirty="0"/>
              <a:t>Compresses programs/lemmas that work on tasks/</a:t>
            </a:r>
            <a:r>
              <a:rPr lang="en-US" sz="1600" dirty="0" err="1"/>
              <a:t>thms</a:t>
            </a:r>
            <a:endParaRPr lang="en-US" sz="1600" dirty="0"/>
          </a:p>
          <a:p>
            <a:pPr lvl="2"/>
            <a:r>
              <a:rPr lang="en-US" sz="1600" dirty="0"/>
              <a:t>=&gt; means; shorter sequence prediction or search</a:t>
            </a:r>
          </a:p>
          <a:p>
            <a:pPr lvl="2"/>
            <a:r>
              <a:rPr lang="en-US" sz="1600" dirty="0"/>
              <a:t>=&gt; implies also; reusability &amp; compositionality makes sequence prediction or synthesis search easier</a:t>
            </a:r>
          </a:p>
          <a:p>
            <a:endParaRPr lang="en-US" sz="22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46951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1F8E75-F355-E049-A73A-62AE6B0DBE95}"/>
              </a:ext>
            </a:extLst>
          </p:cNvPr>
          <p:cNvSpPr>
            <a:spLocks noGrp="1"/>
          </p:cNvSpPr>
          <p:nvPr>
            <p:ph type="title"/>
          </p:nvPr>
        </p:nvSpPr>
        <p:spPr>
          <a:xfrm>
            <a:off x="13901" y="9584"/>
            <a:ext cx="12178097" cy="1135737"/>
          </a:xfrm>
        </p:spPr>
        <p:txBody>
          <a:bodyPr>
            <a:normAutofit/>
          </a:bodyPr>
          <a:lstStyle/>
          <a:p>
            <a:r>
              <a:rPr lang="en-US" sz="3600" dirty="0"/>
              <a:t>What problems do we need to solve from our formulation?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4A4761-CCB3-0A4E-89CA-7040613A2AD5}"/>
                  </a:ext>
                </a:extLst>
              </p:cNvPr>
              <p:cNvSpPr>
                <a:spLocks noGrp="1"/>
              </p:cNvSpPr>
              <p:nvPr>
                <p:ph idx="1"/>
              </p:nvPr>
            </p:nvSpPr>
            <p:spPr>
              <a:xfrm>
                <a:off x="0" y="1081454"/>
                <a:ext cx="12191999" cy="5786130"/>
              </a:xfrm>
            </p:spPr>
            <p:txBody>
              <a:bodyPr>
                <a:normAutofit fontScale="85000" lnSpcReduction="10000"/>
              </a:bodyPr>
              <a:lstStyle/>
              <a:p>
                <a:r>
                  <a:rPr lang="en-US" sz="2000" dirty="0"/>
                  <a:t>Step 1 … Step 2 (get ground truth lemmas &amp; fit model them)</a:t>
                </a:r>
              </a:p>
              <a:p>
                <a:r>
                  <a:rPr lang="en-US" sz="2000" dirty="0"/>
                  <a:t>Step 3. </a:t>
                </a:r>
                <a:r>
                  <a:rPr lang="en-US" sz="2000" b="1" dirty="0"/>
                  <a:t>Compress: </a:t>
                </a:r>
                <a:endParaRPr lang="en-US" sz="2000" dirty="0">
                  <a:latin typeface="Cambria Math" panose="02040503050406030204" pitchFamily="18" charset="0"/>
                </a:endParaRPr>
              </a:p>
              <a:p>
                <a:pPr lvl="1"/>
                <a:r>
                  <a:rPr lang="en-US" sz="2000" b="1" dirty="0"/>
                  <a:t>A. </a:t>
                </a:r>
                <a14:m>
                  <m:oMath xmlns:m="http://schemas.openxmlformats.org/officeDocument/2006/math">
                    <m:r>
                      <a:rPr lang="en-US" sz="2000" b="1" i="1">
                        <a:latin typeface="Cambria Math" panose="02040503050406030204" pitchFamily="18" charset="0"/>
                      </a:rPr>
                      <m:t>𝑫</m:t>
                    </m:r>
                    <m:r>
                      <a:rPr lang="en-US" sz="2000" b="1">
                        <a:latin typeface="Cambria Math" panose="02040503050406030204" pitchFamily="18" charset="0"/>
                      </a:rPr>
                      <m:t>′</m:t>
                    </m:r>
                    <m:r>
                      <a:rPr lang="en-US" sz="2000" b="1" i="1">
                        <a:latin typeface="Cambria Math" panose="02040503050406030204" pitchFamily="18" charset="0"/>
                      </a:rPr>
                      <m:t>=</m:t>
                    </m:r>
                    <m:r>
                      <a:rPr lang="en-US" sz="2000" b="1" i="1">
                        <a:latin typeface="Cambria Math" panose="02040503050406030204" pitchFamily="18" charset="0"/>
                      </a:rPr>
                      <m:t>𝒂𝒓𝒈𝒎𝒂</m:t>
                    </m:r>
                    <m:sSub>
                      <m:sSubPr>
                        <m:ctrlPr>
                          <a:rPr lang="en-US" sz="2000" b="1" i="1">
                            <a:latin typeface="Cambria Math" panose="02040503050406030204" pitchFamily="18" charset="0"/>
                          </a:rPr>
                        </m:ctrlPr>
                      </m:sSubPr>
                      <m:e>
                        <m:r>
                          <a:rPr lang="en-US" sz="2000" b="1" i="1">
                            <a:latin typeface="Cambria Math" panose="02040503050406030204" pitchFamily="18" charset="0"/>
                          </a:rPr>
                          <m:t>𝒙</m:t>
                        </m:r>
                      </m:e>
                      <m:sub>
                        <m:r>
                          <a:rPr lang="en-US" sz="2000" b="1" i="1">
                            <a:latin typeface="Cambria Math" panose="02040503050406030204" pitchFamily="18" charset="0"/>
                          </a:rPr>
                          <m:t>𝑫</m:t>
                        </m:r>
                        <m:r>
                          <a:rPr lang="en-US" sz="2000" b="1" i="1">
                            <a:latin typeface="Cambria Math" panose="02040503050406030204" pitchFamily="18" charset="0"/>
                          </a:rPr>
                          <m:t>∈</m:t>
                        </m:r>
                        <m:r>
                          <a:rPr lang="en-US" sz="2000" b="1" i="1">
                            <a:latin typeface="Cambria Math" panose="02040503050406030204" pitchFamily="18" charset="0"/>
                          </a:rPr>
                          <m:t>𝑫𝑺𝑳𝒔</m:t>
                        </m:r>
                      </m:sub>
                    </m:sSub>
                    <m:r>
                      <a:rPr lang="en-US" sz="2000" b="1">
                        <a:latin typeface="Cambria Math" panose="02040503050406030204" pitchFamily="18" charset="0"/>
                      </a:rPr>
                      <m:t>{</m:t>
                    </m:r>
                    <m:nary>
                      <m:naryPr>
                        <m:chr m:val="∑"/>
                        <m:supHide m:val="on"/>
                        <m:ctrlPr>
                          <a:rPr lang="en-US" sz="2000" b="1" i="1" dirty="0">
                            <a:latin typeface="Cambria Math" panose="02040503050406030204" pitchFamily="18" charset="0"/>
                          </a:rPr>
                        </m:ctrlPr>
                      </m:naryPr>
                      <m:sub>
                        <m:r>
                          <m:rPr>
                            <m:brk m:alnAt="7"/>
                          </m:rPr>
                          <a:rPr lang="en-US" sz="2000" b="1" i="1" dirty="0">
                            <a:latin typeface="Cambria Math" panose="02040503050406030204" pitchFamily="18" charset="0"/>
                          </a:rPr>
                          <m:t>𝒙</m:t>
                        </m:r>
                        <m:r>
                          <a:rPr lang="en-US" sz="2000" b="1" i="1" dirty="0">
                            <a:latin typeface="Cambria Math" panose="02040503050406030204" pitchFamily="18" charset="0"/>
                          </a:rPr>
                          <m:t>∈</m:t>
                        </m:r>
                        <m:r>
                          <a:rPr lang="en-US" sz="2000" b="1" i="1" dirty="0">
                            <a:latin typeface="Cambria Math" panose="02040503050406030204" pitchFamily="18" charset="0"/>
                          </a:rPr>
                          <m:t>𝑿</m:t>
                        </m:r>
                      </m:sub>
                      <m:sup/>
                      <m:e>
                        <m:nary>
                          <m:naryPr>
                            <m:chr m:val="∑"/>
                            <m:supHide m:val="on"/>
                            <m:ctrlPr>
                              <a:rPr lang="en-US" sz="2000" b="1" i="1">
                                <a:latin typeface="Cambria Math" panose="02040503050406030204" pitchFamily="18" charset="0"/>
                              </a:rPr>
                            </m:ctrlPr>
                          </m:naryPr>
                          <m:sub>
                            <m:r>
                              <a:rPr lang="en-US" sz="2000" b="1" i="1">
                                <a:latin typeface="Cambria Math" panose="02040503050406030204" pitchFamily="18" charset="0"/>
                              </a:rPr>
                              <m:t>𝒍</m:t>
                            </m:r>
                            <m:r>
                              <a:rPr lang="en-US"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𝑳</m:t>
                                </m:r>
                              </m:e>
                              <m:sub>
                                <m:r>
                                  <a:rPr lang="en-US" sz="2000" b="1" i="1">
                                    <a:latin typeface="Cambria Math" panose="02040503050406030204" pitchFamily="18" charset="0"/>
                                  </a:rPr>
                                  <m:t>𝒙</m:t>
                                </m:r>
                              </m:sub>
                            </m:sSub>
                          </m:sub>
                          <m:sup/>
                          <m:e>
                            <m:r>
                              <a:rPr lang="en-US" sz="2000" b="1" i="1">
                                <a:latin typeface="Cambria Math" panose="02040503050406030204" pitchFamily="18" charset="0"/>
                              </a:rPr>
                              <m:t>𝒔𝒊𝒛</m:t>
                            </m:r>
                            <m:sSub>
                              <m:sSubPr>
                                <m:ctrlPr>
                                  <a:rPr lang="en-US" sz="2000" b="1" i="1">
                                    <a:latin typeface="Cambria Math" panose="02040503050406030204" pitchFamily="18" charset="0"/>
                                  </a:rPr>
                                </m:ctrlPr>
                              </m:sSubPr>
                              <m:e>
                                <m:r>
                                  <a:rPr lang="en-US" sz="2000" b="1" i="1">
                                    <a:latin typeface="Cambria Math" panose="02040503050406030204" pitchFamily="18" charset="0"/>
                                  </a:rPr>
                                  <m:t>𝒆</m:t>
                                </m:r>
                              </m:e>
                              <m:sub>
                                <m:r>
                                  <a:rPr lang="en-US" sz="2000" b="1" i="1">
                                    <a:latin typeface="Cambria Math" panose="02040503050406030204" pitchFamily="18" charset="0"/>
                                  </a:rPr>
                                  <m:t>𝒂𝒔𝒕</m:t>
                                </m:r>
                              </m:sub>
                            </m:sSub>
                            <m:r>
                              <a:rPr lang="en-US" sz="2000" b="1" i="1">
                                <a:latin typeface="Cambria Math" panose="02040503050406030204" pitchFamily="18" charset="0"/>
                              </a:rPr>
                              <m:t>(</m:t>
                            </m:r>
                            <m:r>
                              <a:rPr lang="en-US" sz="2000" b="1" i="1">
                                <a:latin typeface="Cambria Math" panose="02040503050406030204" pitchFamily="18" charset="0"/>
                              </a:rPr>
                              <m:t>𝒍</m:t>
                            </m:r>
                            <m:r>
                              <a:rPr lang="en-US" sz="2000" b="1" i="1">
                                <a:latin typeface="Cambria Math" panose="02040503050406030204" pitchFamily="18" charset="0"/>
                              </a:rPr>
                              <m:t>)</m:t>
                            </m:r>
                          </m:e>
                        </m:nary>
                      </m:e>
                    </m:nary>
                    <m:r>
                      <a:rPr lang="en-US" sz="2000" b="1" i="1" smtClean="0">
                        <a:latin typeface="Cambria Math" panose="02040503050406030204" pitchFamily="18" charset="0"/>
                      </a:rPr>
                      <m:t>}</m:t>
                    </m:r>
                  </m:oMath>
                </a14:m>
                <a:r>
                  <a:rPr lang="en-US" sz="2000" b="1" dirty="0"/>
                  <a:t>                                                                    (compress DSL)</a:t>
                </a:r>
              </a:p>
              <a:p>
                <a:pPr lvl="1"/>
                <a:r>
                  <a:rPr lang="en-US" sz="2000" dirty="0"/>
                  <a:t>B. </a:t>
                </a:r>
                <a14:m>
                  <m:oMath xmlns:m="http://schemas.openxmlformats.org/officeDocument/2006/math">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L</m:t>
                        </m:r>
                      </m:e>
                      <m:sub>
                        <m:r>
                          <a:rPr lang="en-US" sz="2000" i="1">
                            <a:latin typeface="Cambria Math" panose="02040503050406030204" pitchFamily="18" charset="0"/>
                          </a:rPr>
                          <m:t>𝑋</m:t>
                        </m:r>
                      </m:sub>
                      <m:sup>
                        <m:r>
                          <a:rPr lang="en-US" sz="2000" i="1">
                            <a:latin typeface="Cambria Math" panose="02040503050406030204" pitchFamily="18" charset="0"/>
                          </a:rPr>
                          <m:t>′</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𝐶𝑜𝑚𝑝𝑟𝑒𝑠𝑠𝐿𝑒𝑚𝑚𝑎𝑠</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𝐿</m:t>
                        </m:r>
                      </m:e>
                      <m:sub>
                        <m:r>
                          <a:rPr lang="en-US" sz="2000" i="1">
                            <a:latin typeface="Cambria Math" panose="02040503050406030204" pitchFamily="18" charset="0"/>
                            <a:ea typeface="Cambria Math" panose="02040503050406030204" pitchFamily="18" charset="0"/>
                          </a:rPr>
                          <m:t>𝑋</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𝐷</m:t>
                    </m:r>
                    <m:r>
                      <a:rPr lang="en-US" sz="2000" i="1">
                        <a:latin typeface="Cambria Math" panose="02040503050406030204" pitchFamily="18" charset="0"/>
                        <a:ea typeface="Cambria Math" panose="02040503050406030204" pitchFamily="18" charset="0"/>
                      </a:rPr>
                      <m:t>′)</m:t>
                    </m:r>
                  </m:oMath>
                </a14:m>
                <a:r>
                  <a:rPr lang="en-US" sz="2000" dirty="0"/>
                  <a:t>                                                                                           (compress batch)</a:t>
                </a:r>
              </a:p>
              <a:p>
                <a:pPr lvl="1"/>
                <a:r>
                  <a:rPr lang="en-US" sz="2000" dirty="0"/>
                  <a:t>C.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m:rPr>
                            <m:sty m:val="p"/>
                          </m:rPr>
                          <a:rPr lang="en-US" sz="2000">
                            <a:latin typeface="Cambria Math" panose="02040503050406030204" pitchFamily="18" charset="0"/>
                          </a:rPr>
                          <m:t>EG</m:t>
                        </m:r>
                      </m:sub>
                    </m:sSub>
                    <m:r>
                      <a:rPr lang="en-US" sz="2000" i="1">
                        <a:latin typeface="Cambria Math" panose="02040503050406030204" pitchFamily="18" charset="0"/>
                      </a:rPr>
                      <m:t>=</m:t>
                    </m:r>
                    <m:r>
                      <a:rPr lang="en-US" sz="2000" i="1">
                        <a:latin typeface="Cambria Math" panose="02040503050406030204" pitchFamily="18" charset="0"/>
                      </a:rPr>
                      <m:t>𝑎𝑟𝑔𝑚𝑎</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𝐸𝐺</m:t>
                            </m:r>
                          </m:sub>
                        </m:sSub>
                      </m:sub>
                    </m:sSub>
                    <m:r>
                      <a:rPr lang="en-US" sz="2000" b="0" i="0"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𝑋</m:t>
                        </m:r>
                      </m:sub>
                      <m:sup/>
                      <m:e>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𝑙</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𝑥</m:t>
                                </m:r>
                              </m:sub>
                            </m:sSub>
                          </m:sub>
                          <m:sup/>
                          <m:e>
                            <m:r>
                              <a:rPr lang="en-US" sz="2000" i="1">
                                <a:latin typeface="Cambria Math" panose="02040503050406030204" pitchFamily="18" charset="0"/>
                              </a:rPr>
                              <m:t>𝐿𝑜𝑠𝑠</m:t>
                            </m:r>
                            <m:d>
                              <m:dPr>
                                <m:ctrlPr>
                                  <a:rPr lang="en-US" sz="2000" i="1">
                                    <a:latin typeface="Cambria Math" panose="02040503050406030204" pitchFamily="18" charset="0"/>
                                  </a:rPr>
                                </m:ctrlPr>
                              </m:dPr>
                              <m:e>
                                <m:r>
                                  <a:rPr lang="en-US" sz="2000" i="1">
                                    <a:latin typeface="Cambria Math" panose="02040503050406030204" pitchFamily="18" charset="0"/>
                                  </a:rPr>
                                  <m:t>𝐸𝐺𝑒</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𝐸𝐺</m:t>
                                        </m:r>
                                      </m:sub>
                                    </m:sSub>
                                  </m:sub>
                                </m:sSub>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 </m:t>
                                </m:r>
                                <m:r>
                                  <a:rPr lang="en-US" sz="2000" i="1">
                                    <a:latin typeface="Cambria Math" panose="02040503050406030204" pitchFamily="18" charset="0"/>
                                  </a:rPr>
                                  <m:t>𝑙</m:t>
                                </m:r>
                              </m:e>
                            </m:d>
                          </m:e>
                        </m:nary>
                      </m:e>
                    </m:nary>
                    <m:r>
                      <a:rPr lang="en-US" sz="2000" b="0" i="0" smtClean="0">
                        <a:latin typeface="Cambria Math" panose="02040503050406030204" pitchFamily="18" charset="0"/>
                      </a:rPr>
                      <m:t>}</m:t>
                    </m:r>
                  </m:oMath>
                </a14:m>
                <a:r>
                  <a:rPr lang="en-US" sz="2000" dirty="0"/>
                  <a:t>                                                      (re-learn examples)</a:t>
                </a:r>
                <a:endParaRPr lang="en-US" sz="2000" b="1" dirty="0"/>
              </a:p>
              <a:p>
                <a:pPr marL="0" indent="0">
                  <a:buNone/>
                </a:pPr>
                <a:endParaRPr lang="en-US" sz="2000" dirty="0"/>
              </a:p>
              <a:p>
                <a:r>
                  <a:rPr lang="en-US" sz="2400" dirty="0"/>
                  <a:t>Seven problems to solve</a:t>
                </a:r>
              </a:p>
              <a:p>
                <a:r>
                  <a:rPr lang="en-US" sz="2400" dirty="0"/>
                  <a:t>1. What objective should we optimize for compress DSL step?</a:t>
                </a:r>
              </a:p>
              <a:p>
                <a:pPr lvl="1"/>
                <a:r>
                  <a:rPr lang="en-US" dirty="0"/>
                  <a:t>For now: </a:t>
                </a:r>
                <a14:m>
                  <m:oMath xmlns:m="http://schemas.openxmlformats.org/officeDocument/2006/math">
                    <m:r>
                      <a:rPr lang="en-US" b="1" i="0" smtClean="0">
                        <a:latin typeface="Cambria Math" panose="02040503050406030204" pitchFamily="18" charset="0"/>
                      </a:rPr>
                      <m:t>𝐜𝐨𝐦𝐛</m:t>
                    </m:r>
                    <m:r>
                      <a:rPr lang="en-US" b="1" i="0" smtClean="0">
                        <a:latin typeface="Cambria Math" panose="02040503050406030204" pitchFamily="18" charset="0"/>
                      </a:rPr>
                      <m:t>_</m:t>
                    </m:r>
                    <m:r>
                      <a:rPr lang="en-US" b="1" i="0" smtClean="0">
                        <a:latin typeface="Cambria Math" panose="02040503050406030204" pitchFamily="18" charset="0"/>
                      </a:rPr>
                      <m:t>𝐨𝐛𝐣</m:t>
                    </m:r>
                    <m:r>
                      <a:rPr lang="en-US" b="1" i="0" smtClean="0">
                        <a:latin typeface="Cambria Math" panose="02040503050406030204" pitchFamily="18" charset="0"/>
                      </a:rPr>
                      <m:t>=</m:t>
                    </m:r>
                  </m:oMath>
                </a14:m>
                <a:r>
                  <a:rPr lang="en-US" b="1" dirty="0"/>
                  <a:t> </a:t>
                </a:r>
                <a14:m>
                  <m:oMath xmlns:m="http://schemas.openxmlformats.org/officeDocument/2006/math">
                    <m:nary>
                      <m:naryPr>
                        <m:chr m:val="∑"/>
                        <m:supHide m:val="on"/>
                        <m:ctrlPr>
                          <a:rPr lang="en-US" b="1" i="1" dirty="0" smtClean="0">
                            <a:latin typeface="Cambria Math" panose="02040503050406030204" pitchFamily="18" charset="0"/>
                          </a:rPr>
                        </m:ctrlPr>
                      </m:naryPr>
                      <m:sub>
                        <m:r>
                          <m:rPr>
                            <m:brk m:alnAt="7"/>
                          </m:rPr>
                          <a:rPr lang="en-US" b="1" i="1" dirty="0" smtClean="0">
                            <a:latin typeface="Cambria Math" panose="02040503050406030204" pitchFamily="18" charset="0"/>
                          </a:rPr>
                          <m:t>𝒙</m:t>
                        </m:r>
                        <m:r>
                          <a:rPr lang="en-US" b="1" i="1" dirty="0" smtClean="0">
                            <a:latin typeface="Cambria Math" panose="02040503050406030204" pitchFamily="18" charset="0"/>
                          </a:rPr>
                          <m:t>∈</m:t>
                        </m:r>
                        <m:r>
                          <a:rPr lang="en-US" b="1" i="1" dirty="0" smtClean="0">
                            <a:latin typeface="Cambria Math" panose="02040503050406030204" pitchFamily="18" charset="0"/>
                          </a:rPr>
                          <m:t>𝑿</m:t>
                        </m:r>
                      </m:sub>
                      <m:sup/>
                      <m:e>
                        <m:nary>
                          <m:naryPr>
                            <m:chr m:val="∑"/>
                            <m:supHide m:val="on"/>
                            <m:ctrlPr>
                              <a:rPr lang="en-US" b="1" i="1">
                                <a:latin typeface="Cambria Math" panose="02040503050406030204" pitchFamily="18" charset="0"/>
                              </a:rPr>
                            </m:ctrlPr>
                          </m:naryPr>
                          <m:sub>
                            <m:r>
                              <a:rPr lang="en-US" b="1" i="1">
                                <a:latin typeface="Cambria Math" panose="02040503050406030204" pitchFamily="18" charset="0"/>
                              </a:rPr>
                              <m:t>𝒍</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𝑳</m:t>
                                </m:r>
                              </m:e>
                              <m:sub>
                                <m:r>
                                  <a:rPr lang="en-US" b="1" i="1">
                                    <a:latin typeface="Cambria Math" panose="02040503050406030204" pitchFamily="18" charset="0"/>
                                  </a:rPr>
                                  <m:t>𝒙</m:t>
                                </m:r>
                              </m:sub>
                            </m:sSub>
                          </m:sub>
                          <m:sup/>
                          <m:e>
                            <m:r>
                              <a:rPr lang="en-US" b="1" i="1">
                                <a:latin typeface="Cambria Math" panose="02040503050406030204" pitchFamily="18" charset="0"/>
                              </a:rPr>
                              <m:t>𝒔𝒊𝒛</m:t>
                            </m:r>
                            <m:sSub>
                              <m:sSubPr>
                                <m:ctrlPr>
                                  <a:rPr lang="en-US" b="1" i="1">
                                    <a:latin typeface="Cambria Math" panose="02040503050406030204" pitchFamily="18" charset="0"/>
                                  </a:rPr>
                                </m:ctrlPr>
                              </m:sSubPr>
                              <m:e>
                                <m:r>
                                  <a:rPr lang="en-US" b="1" i="1">
                                    <a:latin typeface="Cambria Math" panose="02040503050406030204" pitchFamily="18" charset="0"/>
                                  </a:rPr>
                                  <m:t>𝒆</m:t>
                                </m:r>
                              </m:e>
                              <m:sub>
                                <m:r>
                                  <a:rPr lang="en-US" b="1" i="1">
                                    <a:latin typeface="Cambria Math" panose="02040503050406030204" pitchFamily="18" charset="0"/>
                                  </a:rPr>
                                  <m:t>𝒂𝒔𝒕</m:t>
                                </m:r>
                              </m:sub>
                            </m:sSub>
                            <m:r>
                              <a:rPr lang="en-US" b="1" i="1">
                                <a:latin typeface="Cambria Math" panose="02040503050406030204" pitchFamily="18" charset="0"/>
                              </a:rPr>
                              <m:t>(</m:t>
                            </m:r>
                            <m:r>
                              <a:rPr lang="en-US" b="1" i="1">
                                <a:latin typeface="Cambria Math" panose="02040503050406030204" pitchFamily="18" charset="0"/>
                              </a:rPr>
                              <m:t>𝒍</m:t>
                            </m:r>
                            <m:r>
                              <a:rPr lang="en-US" b="1" i="1">
                                <a:latin typeface="Cambria Math" panose="02040503050406030204" pitchFamily="18" charset="0"/>
                              </a:rPr>
                              <m:t>)</m:t>
                            </m:r>
                          </m:e>
                        </m:nary>
                      </m:e>
                    </m:nary>
                  </m:oMath>
                </a14:m>
                <a:endParaRPr lang="en-US" b="1" dirty="0"/>
              </a:p>
              <a:p>
                <a:r>
                  <a:rPr lang="en-US" sz="2400" dirty="0"/>
                  <a:t>2. how should we choose terms used to improve DSL? [Completely UNKNOWN to me]</a:t>
                </a:r>
              </a:p>
              <a:p>
                <a:r>
                  <a:rPr lang="en-US" sz="2400" dirty="0"/>
                  <a:t>3. How do we choose sub-expressions in a batch of terms to improve DSL? [Completely UNKNWON to me]</a:t>
                </a:r>
              </a:p>
              <a:p>
                <a:r>
                  <a:rPr lang="en-US" sz="2400" dirty="0"/>
                  <a:t>4. Formally model the action space amenable to optimization/learning for a DSL? [Completely UNKNWON to me]</a:t>
                </a:r>
              </a:p>
              <a:p>
                <a:endParaRPr lang="en-US" sz="2000" dirty="0"/>
              </a:p>
              <a:p>
                <a:r>
                  <a:rPr lang="en-US" sz="2000" dirty="0"/>
                  <a:t>Extras: </a:t>
                </a:r>
              </a:p>
              <a:p>
                <a:pPr lvl="1"/>
                <a:r>
                  <a:rPr lang="en-US" sz="1600" dirty="0"/>
                  <a:t>5. How to grow &amp; query DSL/</a:t>
                </a:r>
                <a:r>
                  <a:rPr lang="en-US" sz="1600" dirty="0" err="1"/>
                  <a:t>db</a:t>
                </a:r>
                <a:r>
                  <a:rPr lang="en-US" sz="1600" dirty="0"/>
                  <a:t> in a </a:t>
                </a:r>
                <a:r>
                  <a:rPr lang="en-US" sz="1600" b="1" dirty="0"/>
                  <a:t>scalable</a:t>
                </a:r>
                <a:r>
                  <a:rPr lang="en-US" sz="1600" dirty="0"/>
                  <a:t> way</a:t>
                </a:r>
              </a:p>
              <a:p>
                <a:pPr lvl="1"/>
                <a:r>
                  <a:rPr lang="en-US" sz="1600" dirty="0"/>
                  <a:t>6. How to update </a:t>
                </a:r>
                <a:r>
                  <a:rPr lang="en-US" sz="1600" dirty="0" err="1"/>
                  <a:t>EGen</a:t>
                </a:r>
                <a:r>
                  <a:rPr lang="en-US" sz="1600" dirty="0"/>
                  <a:t> &amp; embeddings for DSL: </a:t>
                </a:r>
                <a:r>
                  <a:rPr lang="en-US" sz="1600" dirty="0" err="1"/>
                  <a:t>ans</a:t>
                </a:r>
                <a:r>
                  <a:rPr lang="en-US" sz="1600" dirty="0"/>
                  <a:t>, do re-learn/re-compile step at the end</a:t>
                </a:r>
              </a:p>
              <a:p>
                <a:pPr lvl="1"/>
                <a:r>
                  <a:rPr lang="en-US" sz="1600" dirty="0"/>
                  <a:t>7. Optional Dream Generator (data augmentation of theorems) and Compression Generator (unconditional Gen, encodes compress prior) </a:t>
                </a:r>
              </a:p>
              <a:p>
                <a:r>
                  <a:rPr lang="en-US" sz="2000" dirty="0"/>
                  <a:t>Would be nice to have the entire process be done by NN or learnable? Not divide by me – hardcoding? (perhaps)</a:t>
                </a:r>
              </a:p>
              <a:p>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704A4761-CCB3-0A4E-89CA-7040613A2AD5}"/>
                  </a:ext>
                </a:extLst>
              </p:cNvPr>
              <p:cNvSpPr>
                <a:spLocks noGrp="1" noRot="1" noChangeAspect="1" noMove="1" noResize="1" noEditPoints="1" noAdjustHandles="1" noChangeArrowheads="1" noChangeShapeType="1" noTextEdit="1"/>
              </p:cNvSpPr>
              <p:nvPr>
                <p:ph idx="1"/>
              </p:nvPr>
            </p:nvSpPr>
            <p:spPr>
              <a:xfrm>
                <a:off x="0" y="1081454"/>
                <a:ext cx="12191999" cy="5786130"/>
              </a:xfrm>
              <a:blipFill>
                <a:blip r:embed="rId3"/>
                <a:stretch>
                  <a:fillRect l="-416" t="-1094" b="-656"/>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99226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1F8E75-F355-E049-A73A-62AE6B0DBE95}"/>
              </a:ext>
            </a:extLst>
          </p:cNvPr>
          <p:cNvSpPr>
            <a:spLocks noGrp="1"/>
          </p:cNvSpPr>
          <p:nvPr>
            <p:ph type="title"/>
          </p:nvPr>
        </p:nvSpPr>
        <p:spPr>
          <a:xfrm>
            <a:off x="643467" y="321734"/>
            <a:ext cx="10905066" cy="1135737"/>
          </a:xfrm>
        </p:spPr>
        <p:txBody>
          <a:bodyPr>
            <a:normAutofit/>
          </a:bodyPr>
          <a:lstStyle/>
          <a:p>
            <a:r>
              <a:rPr lang="en-US" sz="3600" dirty="0"/>
              <a:t>My current &amp; 1</a:t>
            </a:r>
            <a:r>
              <a:rPr lang="en-US" sz="3600" baseline="30000" dirty="0"/>
              <a:t>st</a:t>
            </a:r>
            <a:r>
              <a:rPr lang="en-US" sz="3600" dirty="0"/>
              <a:t> Idea for doing compression</a:t>
            </a:r>
          </a:p>
        </p:txBody>
      </p:sp>
      <p:sp>
        <p:nvSpPr>
          <p:cNvPr id="3" name="Content Placeholder 2">
            <a:extLst>
              <a:ext uri="{FF2B5EF4-FFF2-40B4-BE49-F238E27FC236}">
                <a16:creationId xmlns:a16="http://schemas.microsoft.com/office/drawing/2014/main" id="{704A4761-CCB3-0A4E-89CA-7040613A2AD5}"/>
              </a:ext>
            </a:extLst>
          </p:cNvPr>
          <p:cNvSpPr>
            <a:spLocks noGrp="1"/>
          </p:cNvSpPr>
          <p:nvPr>
            <p:ph idx="1"/>
          </p:nvPr>
        </p:nvSpPr>
        <p:spPr>
          <a:xfrm>
            <a:off x="625882" y="1501430"/>
            <a:ext cx="11548533" cy="5330191"/>
          </a:xfrm>
        </p:spPr>
        <p:txBody>
          <a:bodyPr>
            <a:normAutofit/>
          </a:bodyPr>
          <a:lstStyle/>
          <a:p>
            <a:r>
              <a:rPr lang="en-US" sz="2000" dirty="0"/>
              <a:t>Want to show current idea and 1</a:t>
            </a:r>
            <a:r>
              <a:rPr lang="en-US" sz="2000" baseline="30000" dirty="0"/>
              <a:t>st</a:t>
            </a:r>
            <a:r>
              <a:rPr lang="en-US" sz="2000" dirty="0"/>
              <a:t>  idea </a:t>
            </a:r>
          </a:p>
          <a:p>
            <a:r>
              <a:rPr lang="en-US" sz="2000" dirty="0"/>
              <a:t>Evaluate it with Pros and cons</a:t>
            </a:r>
          </a:p>
          <a:p>
            <a:r>
              <a:rPr lang="en-US" sz="2000" dirty="0"/>
              <a:t>Get feedback on how to proceed</a:t>
            </a:r>
          </a:p>
          <a:p>
            <a:pPr lvl="1"/>
            <a:r>
              <a:rPr lang="en-US" sz="1600" dirty="0"/>
              <a:t>My suggestion: a combination of lit review &amp; hard deep thinking</a:t>
            </a:r>
          </a:p>
          <a:p>
            <a:pPr lvl="1"/>
            <a:r>
              <a:rPr lang="en-US" sz="1600" dirty="0"/>
              <a:t>Possible to slowly one step at a time “peal off” the hardcoding and replace with learnable components</a:t>
            </a:r>
          </a:p>
          <a:p>
            <a:r>
              <a:rPr lang="en-US" sz="2000" dirty="0"/>
              <a:t>Pros</a:t>
            </a:r>
          </a:p>
          <a:p>
            <a:pPr lvl="1"/>
            <a:r>
              <a:rPr lang="en-US" sz="1600" dirty="0"/>
              <a:t>+ It is concrete and articulates the problems we want to solve well with some (not super dumb) solution</a:t>
            </a:r>
          </a:p>
          <a:p>
            <a:pPr lvl="2"/>
            <a:r>
              <a:rPr lang="en-US" sz="1200" dirty="0"/>
              <a:t>(even if current solution is sort of hardcoded not as fully learnable as I want to make it)</a:t>
            </a:r>
          </a:p>
          <a:p>
            <a:pPr lvl="1"/>
            <a:r>
              <a:rPr lang="en-US" sz="1600" dirty="0"/>
              <a:t>+ Makes clear problem formulation which eases comparison with previous work/lit review</a:t>
            </a:r>
          </a:p>
          <a:p>
            <a:pPr lvl="2"/>
            <a:r>
              <a:rPr lang="en-US" sz="1200" dirty="0"/>
              <a:t>(e.g. I don’t think it is that much worse than what DC does, idk about EC^2’s FG)</a:t>
            </a:r>
          </a:p>
          <a:p>
            <a:r>
              <a:rPr lang="en-US" sz="2000" dirty="0"/>
              <a:t>Cons</a:t>
            </a:r>
          </a:p>
          <a:p>
            <a:pPr lvl="1"/>
            <a:r>
              <a:rPr lang="en-US" sz="1600" dirty="0"/>
              <a:t>- hard coded or not as end-to-end learnable</a:t>
            </a:r>
          </a:p>
          <a:p>
            <a:pPr lvl="2"/>
            <a:r>
              <a:rPr lang="en-US" sz="1200" dirty="0"/>
              <a:t>E.g. very combinatorically symbolically formulated (for now)</a:t>
            </a:r>
          </a:p>
          <a:p>
            <a:pPr lvl="2"/>
            <a:r>
              <a:rPr lang="en-US" sz="1200" dirty="0"/>
              <a:t>Want to make it more learnable, but to many options…? </a:t>
            </a:r>
          </a:p>
          <a:p>
            <a:pPr lvl="3"/>
            <a:r>
              <a:rPr lang="en-US" sz="1000" dirty="0"/>
              <a:t>Neural Combinatorial, RL, EC^2’s FG, DC, Evolutionary, Genetics, NAS, Bayesian </a:t>
            </a:r>
            <a:r>
              <a:rPr lang="en-US" sz="1000" dirty="0" err="1"/>
              <a:t>Opt</a:t>
            </a:r>
            <a:r>
              <a:rPr lang="en-US" sz="1000" dirty="0"/>
              <a:t>, </a:t>
            </a:r>
            <a:r>
              <a:rPr lang="en-US" sz="1000" dirty="0" err="1"/>
              <a:t>GFlowNets</a:t>
            </a:r>
            <a:r>
              <a:rPr lang="en-US" sz="1000" dirty="0"/>
              <a:t>, learning action spaces others?</a:t>
            </a:r>
          </a:p>
          <a:p>
            <a:pPr lvl="1"/>
            <a:r>
              <a:rPr lang="en-US" sz="1600" dirty="0"/>
              <a:t>- need to do a better literature review, especially comparison with EC^2’s Fragment Grammars (FG), </a:t>
            </a:r>
            <a:r>
              <a:rPr lang="en-US" sz="1600" dirty="0" err="1"/>
              <a:t>DreamCoder</a:t>
            </a:r>
            <a:endParaRPr lang="en-US" sz="1600" dirty="0"/>
          </a:p>
          <a:p>
            <a:pPr lvl="1"/>
            <a:endParaRPr lang="en-US" sz="16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40052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1F8E75-F355-E049-A73A-62AE6B0DBE95}"/>
              </a:ext>
            </a:extLst>
          </p:cNvPr>
          <p:cNvSpPr>
            <a:spLocks noGrp="1"/>
          </p:cNvSpPr>
          <p:nvPr>
            <p:ph type="title"/>
          </p:nvPr>
        </p:nvSpPr>
        <p:spPr>
          <a:xfrm>
            <a:off x="0" y="-149468"/>
            <a:ext cx="10905066" cy="1135737"/>
          </a:xfrm>
        </p:spPr>
        <p:txBody>
          <a:bodyPr>
            <a:normAutofit/>
          </a:bodyPr>
          <a:lstStyle/>
          <a:p>
            <a:r>
              <a:rPr lang="en-US" sz="3600" dirty="0"/>
              <a:t>My current &amp; 1</a:t>
            </a:r>
            <a:r>
              <a:rPr lang="en-US" sz="3600" baseline="30000" dirty="0"/>
              <a:t>st</a:t>
            </a:r>
            <a:r>
              <a:rPr lang="en-US" sz="3600" dirty="0"/>
              <a:t> Idea for doing compression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4A4761-CCB3-0A4E-89CA-7040613A2AD5}"/>
                  </a:ext>
                </a:extLst>
              </p:cNvPr>
              <p:cNvSpPr>
                <a:spLocks noGrp="1"/>
              </p:cNvSpPr>
              <p:nvPr>
                <p:ph idx="1"/>
              </p:nvPr>
            </p:nvSpPr>
            <p:spPr>
              <a:xfrm>
                <a:off x="6951" y="713128"/>
                <a:ext cx="12185049" cy="6144872"/>
              </a:xfrm>
            </p:spPr>
            <p:txBody>
              <a:bodyPr>
                <a:normAutofit/>
              </a:bodyPr>
              <a:lstStyle/>
              <a:p>
                <a:r>
                  <a:rPr lang="en-US" sz="2000" dirty="0"/>
                  <a:t>Recall we are thinking about </a:t>
                </a:r>
                <a:r>
                  <a:rPr lang="en-US" sz="2000" b="1" dirty="0"/>
                  <a:t>Compress DSL</a:t>
                </a:r>
                <a:r>
                  <a:rPr lang="en-US" sz="2000" dirty="0"/>
                  <a:t> of current algorithm</a:t>
                </a:r>
              </a:p>
              <a:p>
                <a:pPr lvl="1"/>
                <a:r>
                  <a:rPr lang="en-US" sz="1600" dirty="0"/>
                  <a:t>Step 1. Conjecture (Explore):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𝐿</m:t>
                        </m:r>
                      </m:e>
                      <m:sub>
                        <m:r>
                          <a:rPr lang="en-US" sz="1600" i="1">
                            <a:latin typeface="Cambria Math" panose="02040503050406030204" pitchFamily="18" charset="0"/>
                          </a:rPr>
                          <m:t>𝑋</m:t>
                        </m:r>
                      </m:sub>
                    </m:sSub>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𝐺𝑒𝑡𝐿𝑒𝑚𝑚𝑎𝑠</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𝑥</m:t>
                        </m:r>
                      </m:sub>
                      <m:sup>
                        <m:r>
                          <a:rPr lang="en-US" sz="1600" i="1">
                            <a:latin typeface="Cambria Math" panose="02040503050406030204" pitchFamily="18" charset="0"/>
                            <a:ea typeface="Cambria Math" panose="02040503050406030204" pitchFamily="18" charset="0"/>
                          </a:rPr>
                          <m:t>∗</m:t>
                        </m:r>
                      </m:sup>
                    </m:sSubSup>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𝐷</m:t>
                    </m:r>
                    <m:r>
                      <a:rPr lang="en-US" sz="1600" i="1">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(get ground truth lemmas from data set)</a:t>
                </a:r>
              </a:p>
              <a:p>
                <a:pPr lvl="1"/>
                <a:r>
                  <a:rPr lang="en-US" sz="1600" dirty="0"/>
                  <a:t>Step 2. Learn (Compile):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𝐸𝐺</m:t>
                        </m:r>
                      </m:sub>
                    </m:sSub>
                    <m:r>
                      <a:rPr lang="en-US" sz="1600" i="1">
                        <a:latin typeface="Cambria Math" panose="02040503050406030204" pitchFamily="18" charset="0"/>
                      </a:rPr>
                      <m:t>=</m:t>
                    </m:r>
                    <m:r>
                      <a:rPr lang="en-US" sz="1600" i="1">
                        <a:latin typeface="Cambria Math" panose="02040503050406030204" pitchFamily="18" charset="0"/>
                      </a:rPr>
                      <m:t>𝑎𝑟𝑔𝑚𝑎</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𝐸𝐺</m:t>
                            </m:r>
                          </m:sub>
                        </m:sSub>
                      </m:sub>
                    </m:sSub>
                    <m:r>
                      <a:rPr lang="en-US" sz="1600">
                        <a:latin typeface="Cambria Math" panose="02040503050406030204" pitchFamily="18" charset="0"/>
                      </a:rPr>
                      <m:t>{</m:t>
                    </m:r>
                    <m:nary>
                      <m:naryPr>
                        <m:chr m:val="∑"/>
                        <m:supHide m:val="on"/>
                        <m:ctrlPr>
                          <a:rPr lang="en-US" sz="1600" i="1">
                            <a:latin typeface="Cambria Math" panose="02040503050406030204" pitchFamily="18" charset="0"/>
                          </a:rPr>
                        </m:ctrlPr>
                      </m:naryPr>
                      <m:sub>
                        <m:r>
                          <m:rPr>
                            <m:brk m:alnAt="7"/>
                          </m:rPr>
                          <a:rPr lang="en-US" sz="1600" i="1">
                            <a:latin typeface="Cambria Math" panose="02040503050406030204" pitchFamily="18" charset="0"/>
                          </a:rPr>
                          <m:t>𝑥</m:t>
                        </m:r>
                        <m:r>
                          <a:rPr lang="en-US" sz="1600" i="1">
                            <a:latin typeface="Cambria Math" panose="02040503050406030204" pitchFamily="18" charset="0"/>
                          </a:rPr>
                          <m:t>∈</m:t>
                        </m:r>
                        <m:r>
                          <a:rPr lang="en-US" sz="1600" i="1">
                            <a:latin typeface="Cambria Math" panose="02040503050406030204" pitchFamily="18" charset="0"/>
                          </a:rPr>
                          <m:t>𝑋</m:t>
                        </m:r>
                      </m:sub>
                      <m:sup/>
                      <m:e>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𝑙</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𝐿</m:t>
                                </m:r>
                              </m:e>
                              <m:sub>
                                <m:r>
                                  <a:rPr lang="en-US" sz="1600" i="1">
                                    <a:latin typeface="Cambria Math" panose="02040503050406030204" pitchFamily="18" charset="0"/>
                                  </a:rPr>
                                  <m:t>𝑥</m:t>
                                </m:r>
                              </m:sub>
                            </m:sSub>
                          </m:sub>
                          <m:sup/>
                          <m:e>
                            <m:r>
                              <a:rPr lang="en-US" sz="1600" i="1">
                                <a:latin typeface="Cambria Math" panose="02040503050406030204" pitchFamily="18" charset="0"/>
                              </a:rPr>
                              <m:t>𝐿𝑜𝑠𝑠</m:t>
                            </m:r>
                            <m:d>
                              <m:dPr>
                                <m:ctrlPr>
                                  <a:rPr lang="en-US" sz="1600" i="1">
                                    <a:latin typeface="Cambria Math" panose="02040503050406030204" pitchFamily="18" charset="0"/>
                                  </a:rPr>
                                </m:ctrlPr>
                              </m:dPr>
                              <m:e>
                                <m:r>
                                  <a:rPr lang="en-US" sz="1600" i="1">
                                    <a:latin typeface="Cambria Math" panose="02040503050406030204" pitchFamily="18" charset="0"/>
                                  </a:rPr>
                                  <m:t>𝐸𝐺𝑒</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𝐸𝐺</m:t>
                                        </m:r>
                                      </m:sub>
                                    </m:sSub>
                                  </m:sub>
                                </m:sSub>
                                <m:r>
                                  <a:rPr lang="en-US" sz="1600" i="1">
                                    <a:latin typeface="Cambria Math" panose="02040503050406030204" pitchFamily="18" charset="0"/>
                                  </a:rPr>
                                  <m:t> </m:t>
                                </m:r>
                                <m:d>
                                  <m:dPr>
                                    <m:ctrlPr>
                                      <a:rPr lang="en-US" sz="1600" i="1">
                                        <a:latin typeface="Cambria Math" panose="02040503050406030204" pitchFamily="18" charset="0"/>
                                      </a:rPr>
                                    </m:ctrlPr>
                                  </m:dPr>
                                  <m:e>
                                    <m:r>
                                      <a:rPr lang="en-US" sz="1600" i="1">
                                        <a:latin typeface="Cambria Math" panose="02040503050406030204" pitchFamily="18" charset="0"/>
                                      </a:rPr>
                                      <m:t>𝑥</m:t>
                                    </m:r>
                                  </m:e>
                                </m:d>
                                <m:r>
                                  <a:rPr lang="en-US" sz="1600" i="1">
                                    <a:latin typeface="Cambria Math" panose="02040503050406030204" pitchFamily="18" charset="0"/>
                                  </a:rPr>
                                  <m:t>, </m:t>
                                </m:r>
                                <m:r>
                                  <a:rPr lang="en-US" sz="1600" i="1">
                                    <a:latin typeface="Cambria Math" panose="02040503050406030204" pitchFamily="18" charset="0"/>
                                  </a:rPr>
                                  <m:t>𝑙</m:t>
                                </m:r>
                              </m:e>
                            </m:d>
                          </m:e>
                        </m:nary>
                      </m:e>
                    </m:nary>
                    <m:r>
                      <a:rPr lang="en-US" sz="1600" i="1">
                        <a:latin typeface="Cambria Math" panose="02040503050406030204" pitchFamily="18" charset="0"/>
                      </a:rPr>
                      <m:t>}</m:t>
                    </m:r>
                  </m:oMath>
                </a14:m>
                <a:endParaRPr lang="en-US" sz="1600" dirty="0"/>
              </a:p>
              <a:p>
                <a:pPr lvl="1"/>
                <a:r>
                  <a:rPr lang="en-US" sz="1600" dirty="0"/>
                  <a:t>Step 3. </a:t>
                </a:r>
                <a:r>
                  <a:rPr lang="en-US" sz="1600" b="1" dirty="0"/>
                  <a:t>Compress: </a:t>
                </a:r>
                <a:endParaRPr lang="en-US" sz="1600" dirty="0">
                  <a:latin typeface="Cambria Math" panose="02040503050406030204" pitchFamily="18" charset="0"/>
                </a:endParaRPr>
              </a:p>
              <a:p>
                <a:pPr lvl="2"/>
                <a:r>
                  <a:rPr lang="en-US" sz="1600" b="1" dirty="0"/>
                  <a:t>A. </a:t>
                </a:r>
                <a14:m>
                  <m:oMath xmlns:m="http://schemas.openxmlformats.org/officeDocument/2006/math">
                    <m:r>
                      <a:rPr lang="en-US" sz="1600" b="1" i="1">
                        <a:latin typeface="Cambria Math" panose="02040503050406030204" pitchFamily="18" charset="0"/>
                      </a:rPr>
                      <m:t>𝑫</m:t>
                    </m:r>
                    <m:r>
                      <a:rPr lang="en-US" sz="1600" b="1">
                        <a:latin typeface="Cambria Math" panose="02040503050406030204" pitchFamily="18" charset="0"/>
                      </a:rPr>
                      <m:t>′</m:t>
                    </m:r>
                    <m:r>
                      <a:rPr lang="en-US" sz="1600" b="1" i="1">
                        <a:latin typeface="Cambria Math" panose="02040503050406030204" pitchFamily="18" charset="0"/>
                      </a:rPr>
                      <m:t>=</m:t>
                    </m:r>
                    <m:r>
                      <a:rPr lang="en-US" sz="1600" b="1" i="1">
                        <a:latin typeface="Cambria Math" panose="02040503050406030204" pitchFamily="18" charset="0"/>
                      </a:rPr>
                      <m:t>𝒂𝒓𝒈𝒎𝒂</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𝑫</m:t>
                        </m:r>
                        <m:r>
                          <a:rPr lang="en-US" sz="1600" b="1" i="1">
                            <a:latin typeface="Cambria Math" panose="02040503050406030204" pitchFamily="18" charset="0"/>
                          </a:rPr>
                          <m:t>∈</m:t>
                        </m:r>
                        <m:r>
                          <a:rPr lang="en-US" sz="1600" b="1" i="1">
                            <a:latin typeface="Cambria Math" panose="02040503050406030204" pitchFamily="18" charset="0"/>
                          </a:rPr>
                          <m:t>𝑫𝑺𝑳𝒔</m:t>
                        </m:r>
                      </m:sub>
                    </m:sSub>
                    <m:r>
                      <a:rPr lang="en-US" sz="1600" b="1">
                        <a:latin typeface="Cambria Math" panose="02040503050406030204" pitchFamily="18" charset="0"/>
                      </a:rPr>
                      <m:t>{</m:t>
                    </m:r>
                    <m:nary>
                      <m:naryPr>
                        <m:chr m:val="∑"/>
                        <m:supHide m:val="on"/>
                        <m:ctrlPr>
                          <a:rPr lang="en-US" sz="1600" b="1" i="1" dirty="0">
                            <a:latin typeface="Cambria Math" panose="02040503050406030204" pitchFamily="18" charset="0"/>
                          </a:rPr>
                        </m:ctrlPr>
                      </m:naryPr>
                      <m:sub>
                        <m:r>
                          <m:rPr>
                            <m:brk m:alnAt="7"/>
                          </m:rPr>
                          <a:rPr lang="en-US" sz="1600" b="1" i="1" dirty="0">
                            <a:latin typeface="Cambria Math" panose="02040503050406030204" pitchFamily="18" charset="0"/>
                          </a:rPr>
                          <m:t>𝒙</m:t>
                        </m:r>
                        <m:r>
                          <a:rPr lang="en-US" sz="1600" b="1" i="1" dirty="0">
                            <a:latin typeface="Cambria Math" panose="02040503050406030204" pitchFamily="18" charset="0"/>
                          </a:rPr>
                          <m:t>∈</m:t>
                        </m:r>
                        <m:r>
                          <a:rPr lang="en-US" sz="1600" b="1" i="1" dirty="0">
                            <a:latin typeface="Cambria Math" panose="02040503050406030204" pitchFamily="18" charset="0"/>
                          </a:rPr>
                          <m:t>𝑿</m:t>
                        </m:r>
                      </m:sub>
                      <m:sup/>
                      <m:e>
                        <m:nary>
                          <m:naryPr>
                            <m:chr m:val="∑"/>
                            <m:supHide m:val="on"/>
                            <m:ctrlPr>
                              <a:rPr lang="en-US" sz="1600" b="1" i="1">
                                <a:latin typeface="Cambria Math" panose="02040503050406030204" pitchFamily="18" charset="0"/>
                              </a:rPr>
                            </m:ctrlPr>
                          </m:naryPr>
                          <m:sub>
                            <m:r>
                              <a:rPr lang="en-US" sz="1600" b="1" i="1">
                                <a:latin typeface="Cambria Math" panose="02040503050406030204" pitchFamily="18" charset="0"/>
                              </a:rPr>
                              <m:t>𝒍</m:t>
                            </m:r>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𝑳</m:t>
                                </m:r>
                              </m:e>
                              <m:sub>
                                <m:r>
                                  <a:rPr lang="en-US" sz="1600" b="1" i="1">
                                    <a:latin typeface="Cambria Math" panose="02040503050406030204" pitchFamily="18" charset="0"/>
                                  </a:rPr>
                                  <m:t>𝒙</m:t>
                                </m:r>
                              </m:sub>
                            </m:sSub>
                          </m:sub>
                          <m:sup/>
                          <m:e>
                            <m:r>
                              <a:rPr lang="en-US" sz="1600" b="1" i="1">
                                <a:latin typeface="Cambria Math" panose="02040503050406030204" pitchFamily="18" charset="0"/>
                              </a:rPr>
                              <m:t>𝒔𝒊𝒛</m:t>
                            </m:r>
                            <m:sSub>
                              <m:sSubPr>
                                <m:ctrlPr>
                                  <a:rPr lang="en-US" sz="1600" b="1" i="1">
                                    <a:latin typeface="Cambria Math" panose="02040503050406030204" pitchFamily="18" charset="0"/>
                                  </a:rPr>
                                </m:ctrlPr>
                              </m:sSubPr>
                              <m:e>
                                <m:r>
                                  <a:rPr lang="en-US" sz="1600" b="1" i="1">
                                    <a:latin typeface="Cambria Math" panose="02040503050406030204" pitchFamily="18" charset="0"/>
                                  </a:rPr>
                                  <m:t>𝒆</m:t>
                                </m:r>
                              </m:e>
                              <m:sub>
                                <m:r>
                                  <a:rPr lang="en-US" sz="1600" b="1" i="1">
                                    <a:latin typeface="Cambria Math" panose="02040503050406030204" pitchFamily="18" charset="0"/>
                                  </a:rPr>
                                  <m:t>𝒂𝒔𝒕</m:t>
                                </m:r>
                              </m:sub>
                            </m:sSub>
                            <m:r>
                              <a:rPr lang="en-US" sz="1600" b="1" i="1">
                                <a:latin typeface="Cambria Math" panose="02040503050406030204" pitchFamily="18" charset="0"/>
                              </a:rPr>
                              <m:t>(</m:t>
                            </m:r>
                            <m:r>
                              <a:rPr lang="en-US" sz="1600" b="1" i="1">
                                <a:latin typeface="Cambria Math" panose="02040503050406030204" pitchFamily="18" charset="0"/>
                              </a:rPr>
                              <m:t>𝒍</m:t>
                            </m:r>
                            <m:r>
                              <a:rPr lang="en-US" sz="1600" b="1" i="1">
                                <a:latin typeface="Cambria Math" panose="02040503050406030204" pitchFamily="18" charset="0"/>
                              </a:rPr>
                              <m:t>)</m:t>
                            </m:r>
                          </m:e>
                        </m:nary>
                      </m:e>
                    </m:nary>
                    <m:r>
                      <a:rPr lang="en-US" sz="1600" b="1" i="1">
                        <a:latin typeface="Cambria Math" panose="02040503050406030204" pitchFamily="18" charset="0"/>
                      </a:rPr>
                      <m:t>}</m:t>
                    </m:r>
                  </m:oMath>
                </a14:m>
                <a:r>
                  <a:rPr lang="en-US" sz="1600" b="1" dirty="0"/>
                  <a:t>                                                                    (compress DSL)</a:t>
                </a:r>
              </a:p>
              <a:p>
                <a:pPr lvl="2"/>
                <a:r>
                  <a:rPr lang="en-US" sz="1600" dirty="0"/>
                  <a:t>B. </a:t>
                </a:r>
                <a14:m>
                  <m:oMath xmlns:m="http://schemas.openxmlformats.org/officeDocument/2006/math">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L</m:t>
                        </m:r>
                      </m:e>
                      <m:sub>
                        <m:r>
                          <a:rPr lang="en-US" sz="1600" i="1">
                            <a:latin typeface="Cambria Math" panose="02040503050406030204" pitchFamily="18" charset="0"/>
                          </a:rPr>
                          <m:t>𝑋</m:t>
                        </m:r>
                      </m:sub>
                      <m:sup>
                        <m:r>
                          <a:rPr lang="en-US" sz="1600" i="1">
                            <a:latin typeface="Cambria Math" panose="02040503050406030204" pitchFamily="18" charset="0"/>
                          </a:rPr>
                          <m:t>′</m:t>
                        </m:r>
                      </m:sup>
                    </m:sSubSup>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𝐶𝑜𝑚𝑝𝑟𝑒𝑠𝑠𝐿𝑒𝑚𝑚𝑎𝑠</m:t>
                    </m:r>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𝑋</m:t>
                        </m:r>
                      </m:sub>
                    </m:sSub>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𝐷</m:t>
                    </m:r>
                    <m:r>
                      <a:rPr lang="en-US" sz="1600" i="1">
                        <a:latin typeface="Cambria Math" panose="02040503050406030204" pitchFamily="18" charset="0"/>
                        <a:ea typeface="Cambria Math" panose="02040503050406030204" pitchFamily="18" charset="0"/>
                      </a:rPr>
                      <m:t>′)</m:t>
                    </m:r>
                  </m:oMath>
                </a14:m>
                <a:r>
                  <a:rPr lang="en-US" sz="1600" dirty="0"/>
                  <a:t>                                                                                           (compress batch)</a:t>
                </a:r>
              </a:p>
              <a:p>
                <a:pPr lvl="2"/>
                <a:r>
                  <a:rPr lang="en-US" sz="1600" dirty="0"/>
                  <a:t>C.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m:rPr>
                            <m:sty m:val="p"/>
                          </m:rPr>
                          <a:rPr lang="en-US" sz="1600">
                            <a:latin typeface="Cambria Math" panose="02040503050406030204" pitchFamily="18" charset="0"/>
                          </a:rPr>
                          <m:t>EG</m:t>
                        </m:r>
                      </m:sub>
                    </m:sSub>
                    <m:r>
                      <a:rPr lang="en-US" sz="1600" i="1">
                        <a:latin typeface="Cambria Math" panose="02040503050406030204" pitchFamily="18" charset="0"/>
                      </a:rPr>
                      <m:t>=</m:t>
                    </m:r>
                    <m:r>
                      <a:rPr lang="en-US" sz="1600" i="1">
                        <a:latin typeface="Cambria Math" panose="02040503050406030204" pitchFamily="18" charset="0"/>
                      </a:rPr>
                      <m:t>𝑎𝑟𝑔𝑚𝑎</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𝐸𝐺</m:t>
                            </m:r>
                          </m:sub>
                        </m:sSub>
                      </m:sub>
                    </m:sSub>
                    <m:r>
                      <a:rPr lang="en-US" sz="1600">
                        <a:latin typeface="Cambria Math" panose="02040503050406030204" pitchFamily="18" charset="0"/>
                      </a:rPr>
                      <m:t>{</m:t>
                    </m:r>
                    <m:nary>
                      <m:naryPr>
                        <m:chr m:val="∑"/>
                        <m:supHide m:val="on"/>
                        <m:ctrlPr>
                          <a:rPr lang="en-US" sz="1600" i="1">
                            <a:latin typeface="Cambria Math" panose="02040503050406030204" pitchFamily="18" charset="0"/>
                          </a:rPr>
                        </m:ctrlPr>
                      </m:naryPr>
                      <m:sub>
                        <m:r>
                          <m:rPr>
                            <m:brk m:alnAt="7"/>
                          </m:rPr>
                          <a:rPr lang="en-US" sz="1600" i="1">
                            <a:latin typeface="Cambria Math" panose="02040503050406030204" pitchFamily="18" charset="0"/>
                          </a:rPr>
                          <m:t>𝑥</m:t>
                        </m:r>
                        <m:r>
                          <a:rPr lang="en-US" sz="1600" i="1">
                            <a:latin typeface="Cambria Math" panose="02040503050406030204" pitchFamily="18" charset="0"/>
                          </a:rPr>
                          <m:t>∈</m:t>
                        </m:r>
                        <m:r>
                          <a:rPr lang="en-US" sz="1600" i="1">
                            <a:latin typeface="Cambria Math" panose="02040503050406030204" pitchFamily="18" charset="0"/>
                          </a:rPr>
                          <m:t>𝑋</m:t>
                        </m:r>
                      </m:sub>
                      <m:sup/>
                      <m:e>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𝑙</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𝐿</m:t>
                                </m:r>
                              </m:e>
                              <m:sub>
                                <m:r>
                                  <a:rPr lang="en-US" sz="1600" i="1">
                                    <a:latin typeface="Cambria Math" panose="02040503050406030204" pitchFamily="18" charset="0"/>
                                  </a:rPr>
                                  <m:t>𝑥</m:t>
                                </m:r>
                              </m:sub>
                            </m:sSub>
                          </m:sub>
                          <m:sup/>
                          <m:e>
                            <m:r>
                              <a:rPr lang="en-US" sz="1600" i="1">
                                <a:latin typeface="Cambria Math" panose="02040503050406030204" pitchFamily="18" charset="0"/>
                              </a:rPr>
                              <m:t>𝐿𝑜𝑠𝑠</m:t>
                            </m:r>
                            <m:d>
                              <m:dPr>
                                <m:ctrlPr>
                                  <a:rPr lang="en-US" sz="1600" i="1">
                                    <a:latin typeface="Cambria Math" panose="02040503050406030204" pitchFamily="18" charset="0"/>
                                  </a:rPr>
                                </m:ctrlPr>
                              </m:dPr>
                              <m:e>
                                <m:r>
                                  <a:rPr lang="en-US" sz="1600" i="1">
                                    <a:latin typeface="Cambria Math" panose="02040503050406030204" pitchFamily="18" charset="0"/>
                                  </a:rPr>
                                  <m:t>𝐸𝐺𝑒</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𝐸𝐺</m:t>
                                        </m:r>
                                      </m:sub>
                                    </m:sSub>
                                  </m:sub>
                                </m:sSub>
                                <m:r>
                                  <a:rPr lang="en-US" sz="1600" i="1">
                                    <a:latin typeface="Cambria Math" panose="02040503050406030204" pitchFamily="18" charset="0"/>
                                  </a:rPr>
                                  <m:t> </m:t>
                                </m:r>
                                <m:d>
                                  <m:dPr>
                                    <m:ctrlPr>
                                      <a:rPr lang="en-US" sz="1600" i="1">
                                        <a:latin typeface="Cambria Math" panose="02040503050406030204" pitchFamily="18" charset="0"/>
                                      </a:rPr>
                                    </m:ctrlPr>
                                  </m:dPr>
                                  <m:e>
                                    <m:r>
                                      <a:rPr lang="en-US" sz="1600" i="1">
                                        <a:latin typeface="Cambria Math" panose="02040503050406030204" pitchFamily="18" charset="0"/>
                                      </a:rPr>
                                      <m:t>𝑥</m:t>
                                    </m:r>
                                  </m:e>
                                </m:d>
                                <m:r>
                                  <a:rPr lang="en-US" sz="1600" i="1">
                                    <a:latin typeface="Cambria Math" panose="02040503050406030204" pitchFamily="18" charset="0"/>
                                  </a:rPr>
                                  <m:t>, </m:t>
                                </m:r>
                                <m:r>
                                  <a:rPr lang="en-US" sz="1600" i="1">
                                    <a:latin typeface="Cambria Math" panose="02040503050406030204" pitchFamily="18" charset="0"/>
                                  </a:rPr>
                                  <m:t>𝑙</m:t>
                                </m:r>
                              </m:e>
                            </m:d>
                          </m:e>
                        </m:nary>
                      </m:e>
                    </m:nary>
                    <m:r>
                      <a:rPr lang="en-US" sz="1600">
                        <a:latin typeface="Cambria Math" panose="02040503050406030204" pitchFamily="18" charset="0"/>
                      </a:rPr>
                      <m:t>}</m:t>
                    </m:r>
                  </m:oMath>
                </a14:m>
                <a:r>
                  <a:rPr lang="en-US" sz="1600" dirty="0"/>
                  <a:t>                                                      (re-learn examples)</a:t>
                </a:r>
              </a:p>
              <a:p>
                <a:r>
                  <a:rPr lang="en-US" sz="2400" dirty="0"/>
                  <a:t>Compress DSL </a:t>
                </a:r>
              </a:p>
              <a:p>
                <a:pPr lvl="1"/>
                <a:r>
                  <a:rPr lang="en-US" sz="2000" dirty="0"/>
                  <a:t>This step has to explicitly (hardcoded/priors) or implicitly (big NN) learn to do the following</a:t>
                </a:r>
              </a:p>
              <a:p>
                <a:pPr lvl="1"/>
                <a:r>
                  <a:rPr lang="en-US" sz="2000" dirty="0"/>
                  <a:t>L = Given a batch of lemmas/</a:t>
                </a:r>
                <a:r>
                  <a:rPr lang="en-US" sz="2000" dirty="0" err="1"/>
                  <a:t>pgms</a:t>
                </a:r>
                <a:r>
                  <a:rPr lang="en-US" sz="2000" dirty="0"/>
                  <a:t> that work (from which we learned to synthesize)</a:t>
                </a:r>
              </a:p>
              <a:p>
                <a:pPr lvl="1"/>
                <a:r>
                  <a:rPr lang="en-US" sz="2000" dirty="0"/>
                  <a:t>A.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0" smtClean="0">
                            <a:latin typeface="Cambria Math" panose="02040503050406030204" pitchFamily="18" charset="0"/>
                            <a:ea typeface="Cambria Math" panose="02040503050406030204" pitchFamily="18" charset="0"/>
                          </a:rPr>
                          <m:t>T</m:t>
                        </m:r>
                      </m:e>
                      <m:sup>
                        <m:r>
                          <a:rPr lang="en-US" sz="2000" b="0" i="1" smtClean="0">
                            <a:latin typeface="Cambria Math" panose="02040503050406030204" pitchFamily="18" charset="0"/>
                            <a:ea typeface="Cambria Math" panose="02040503050406030204" pitchFamily="18" charset="0"/>
                          </a:rPr>
                          <m:t>𝑑𝑖𝑎𝑔</m:t>
                        </m:r>
                        <m:r>
                          <a:rPr lang="en-US" sz="2000" b="0" i="1" smtClean="0">
                            <a:latin typeface="Cambria Math" panose="02040503050406030204" pitchFamily="18" charset="0"/>
                            <a:ea typeface="Cambria Math" panose="02040503050406030204" pitchFamily="18" charset="0"/>
                          </a:rPr>
                          <m:t>,2</m:t>
                        </m:r>
                      </m:sup>
                    </m:sSup>
                    <m:r>
                      <a:rPr lang="en-US" sz="2000" i="1" smtClean="0">
                        <a:latin typeface="Cambria Math" panose="02040503050406030204" pitchFamily="18" charset="0"/>
                        <a:ea typeface="Cambria Math" panose="02040503050406030204" pitchFamily="18" charset="0"/>
                      </a:rPr>
                      <m:t>←</m:t>
                    </m:r>
                  </m:oMath>
                </a14:m>
                <a:r>
                  <a:rPr lang="en-US" sz="2000" dirty="0"/>
                  <a:t> Choose which pairs of lemmas from batch to find common substructure and compress</a:t>
                </a:r>
              </a:p>
              <a:p>
                <a:pPr lvl="1"/>
                <a:r>
                  <a:rPr lang="en-US" sz="2000" dirty="0"/>
                  <a:t>B.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0" smtClean="0">
                            <a:latin typeface="Cambria Math" panose="02040503050406030204" pitchFamily="18" charset="0"/>
                            <a:ea typeface="Cambria Math" panose="02040503050406030204" pitchFamily="18" charset="0"/>
                          </a:rPr>
                          <m:t>S</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p>
                    </m:sSup>
                    <m:r>
                      <a:rPr lang="en-US" sz="2000" i="1">
                        <a:latin typeface="Cambria Math" panose="02040503050406030204" pitchFamily="18" charset="0"/>
                        <a:ea typeface="Cambria Math" panose="02040503050406030204" pitchFamily="18" charset="0"/>
                      </a:rPr>
                      <m:t>← </m:t>
                    </m:r>
                  </m:oMath>
                </a14:m>
                <a:r>
                  <a:rPr lang="en-US" sz="2000" dirty="0"/>
                  <a:t>Collect which well-formed sub-expression to consider from pair-wise terms in select terms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m:rPr>
                            <m:sty m:val="p"/>
                          </m:rPr>
                          <a:rPr lang="en-US" sz="2000">
                            <a:latin typeface="Cambria Math" panose="02040503050406030204" pitchFamily="18" charset="0"/>
                            <a:ea typeface="Cambria Math" panose="02040503050406030204" pitchFamily="18" charset="0"/>
                          </a:rPr>
                          <m:t>T</m:t>
                        </m:r>
                      </m:e>
                      <m:sup>
                        <m:r>
                          <a:rPr lang="en-US" sz="2000" i="1">
                            <a:latin typeface="Cambria Math" panose="02040503050406030204" pitchFamily="18" charset="0"/>
                            <a:ea typeface="Cambria Math" panose="02040503050406030204" pitchFamily="18" charset="0"/>
                          </a:rPr>
                          <m:t>𝑑𝑖𝑎𝑔</m:t>
                        </m:r>
                        <m:r>
                          <a:rPr lang="en-US" sz="2000" i="1">
                            <a:latin typeface="Cambria Math" panose="02040503050406030204" pitchFamily="18" charset="0"/>
                            <a:ea typeface="Cambria Math" panose="02040503050406030204" pitchFamily="18" charset="0"/>
                          </a:rPr>
                          <m:t>,2</m:t>
                        </m:r>
                      </m:sup>
                    </m:sSup>
                  </m:oMath>
                </a14:m>
                <a:endParaRPr lang="en-US" sz="2000" dirty="0"/>
              </a:p>
              <a:p>
                <a:pPr lvl="2"/>
                <a:r>
                  <a:rPr lang="en-US" sz="1600" dirty="0"/>
                  <a:t>(also sub-expressions of bounded </a:t>
                </a:r>
                <a:r>
                  <a:rPr lang="en-US" sz="1600" dirty="0" err="1"/>
                  <a:t>ast</a:t>
                </a:r>
                <a:r>
                  <a:rPr lang="en-US" sz="1600" dirty="0"/>
                  <a:t> size likely, note as compression is done more, this restriction will seem less of an issue)</a:t>
                </a:r>
              </a:p>
              <a:p>
                <a:pPr lvl="1"/>
                <a:r>
                  <a:rPr lang="en-US" sz="2000" dirty="0"/>
                  <a:t>C.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m:rPr>
                            <m:sty m:val="p"/>
                          </m:rPr>
                          <a:rPr lang="en-US" sz="2000">
                            <a:latin typeface="Cambria Math" panose="02040503050406030204" pitchFamily="18" charset="0"/>
                            <a:ea typeface="Cambria Math" panose="02040503050406030204" pitchFamily="18" charset="0"/>
                          </a:rPr>
                          <m:t>S</m:t>
                        </m:r>
                        <m:r>
                          <a:rPr lang="en-US" sz="2000" b="0" i="0" smtClean="0">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p>
                    </m:sSup>
                    <m:r>
                      <a:rPr lang="en-US" sz="2000" i="1">
                        <a:latin typeface="Cambria Math" panose="02040503050406030204" pitchFamily="18" charset="0"/>
                        <a:ea typeface="Cambria Math" panose="02040503050406030204" pitchFamily="18" charset="0"/>
                      </a:rPr>
                      <m:t>←</m:t>
                    </m:r>
                  </m:oMath>
                </a14:m>
                <a:r>
                  <a:rPr lang="en-US" sz="2000" dirty="0"/>
                  <a:t> Select from union of *</a:t>
                </a:r>
                <a:r>
                  <a:rPr lang="en-US" sz="2000" b="1" dirty="0"/>
                  <a:t>all*</a:t>
                </a:r>
                <a:r>
                  <a:rPr lang="en-US" sz="2000" dirty="0"/>
                  <a:t> pair-wise sub-expression which are good compression such that</a:t>
                </a:r>
              </a:p>
              <a:p>
                <a:pPr lvl="2"/>
                <a:r>
                  <a:rPr lang="en-US" sz="1600" dirty="0" err="1"/>
                  <a:t>i</a:t>
                </a:r>
                <a:r>
                  <a:rPr lang="en-US" sz="1600" dirty="0"/>
                  <a:t>. reused enough </a:t>
                </a:r>
              </a:p>
              <a:p>
                <a:pPr lvl="2"/>
                <a:r>
                  <a:rPr lang="en-US" sz="1600" dirty="0"/>
                  <a:t>ii. lead to useful/faster compressions for synthesizer (&amp; thus proving)</a:t>
                </a:r>
              </a:p>
              <a:p>
                <a:pPr lvl="2"/>
                <a:r>
                  <a:rPr lang="en-US" sz="1600" dirty="0"/>
                  <a:t>iii. Compressions generalize (are useful) to lemmas beyond batch </a:t>
                </a:r>
              </a:p>
              <a:p>
                <a:pPr lvl="1"/>
                <a:r>
                  <a:rPr lang="en-US" sz="2000" dirty="0"/>
                  <a:t>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0" smtClean="0">
                            <a:latin typeface="Cambria Math" panose="02040503050406030204" pitchFamily="18" charset="0"/>
                            <a:ea typeface="Cambria Math" panose="02040503050406030204" pitchFamily="18" charset="0"/>
                          </a:rPr>
                          <m:t>D</m:t>
                        </m:r>
                      </m:e>
                      <m:sup>
                        <m:r>
                          <a:rPr lang="en-US" sz="2000" b="0" i="0" smtClean="0">
                            <a:latin typeface="Cambria Math" panose="02040503050406030204" pitchFamily="18" charset="0"/>
                            <a:ea typeface="Cambria Math" panose="02040503050406030204" pitchFamily="18" charset="0"/>
                          </a:rPr>
                          <m:t>′</m:t>
                        </m:r>
                      </m:sup>
                    </m:sSup>
                    <m:r>
                      <a:rPr lang="en-US" sz="2000" b="0" i="0"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0" smtClean="0">
                            <a:latin typeface="Cambria Math" panose="02040503050406030204" pitchFamily="18" charset="0"/>
                            <a:ea typeface="Cambria Math" panose="02040503050406030204" pitchFamily="18" charset="0"/>
                          </a:rPr>
                          <m:t>S</m:t>
                        </m:r>
                      </m:e>
                      <m:sup>
                        <m:r>
                          <a:rPr lang="en-US" sz="2000" b="0" i="0"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p>
                    </m:sSup>
                    <m:r>
                      <a:rPr lang="en-US" sz="2000" i="1">
                        <a:latin typeface="Cambria Math" panose="02040503050406030204" pitchFamily="18" charset="0"/>
                        <a:ea typeface="Cambria Math" panose="02040503050406030204" pitchFamily="18" charset="0"/>
                      </a:rPr>
                      <m:t>←</m:t>
                    </m:r>
                  </m:oMath>
                </a14:m>
                <a:r>
                  <a:rPr lang="en-US" sz="2000" dirty="0"/>
                  <a:t> Modify DSL using select sub-terms from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m:rPr>
                            <m:sty m:val="p"/>
                          </m:rPr>
                          <a:rPr lang="en-US" sz="2000">
                            <a:latin typeface="Cambria Math" panose="02040503050406030204" pitchFamily="18" charset="0"/>
                            <a:ea typeface="Cambria Math" panose="02040503050406030204" pitchFamily="18" charset="0"/>
                          </a:rPr>
                          <m:t>S</m:t>
                        </m:r>
                        <m:r>
                          <a:rPr lang="en-US" sz="2000">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p>
                    </m:sSup>
                  </m:oMath>
                </a14:m>
                <a:r>
                  <a:rPr lang="en-US" sz="2000" dirty="0"/>
                  <a:t> and current sub-terms in DSL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m:rPr>
                            <m:sty m:val="p"/>
                          </m:rPr>
                          <a:rPr lang="en-US" sz="2000" b="0" i="0" smtClean="0">
                            <a:latin typeface="Cambria Math" panose="02040503050406030204" pitchFamily="18" charset="0"/>
                            <a:ea typeface="Cambria Math" panose="02040503050406030204" pitchFamily="18" charset="0"/>
                          </a:rPr>
                          <m:t>D</m:t>
                        </m:r>
                        <m:r>
                          <a:rPr lang="en-US" sz="2000" b="0" i="0"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S</m:t>
                        </m:r>
                        <m:r>
                          <a:rPr lang="en-US" sz="2000">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p>
                    </m:sSup>
                  </m:oMath>
                </a14:m>
                <a:endParaRPr lang="en-US" sz="2000" dirty="0"/>
              </a:p>
              <a:p>
                <a:pPr lvl="2"/>
                <a:r>
                  <a:rPr lang="en-US" sz="1600" dirty="0"/>
                  <a:t>Challenge: how to choose to add new terms or delete old terms. Clean every epoch with unfrequently used sub-terms?</a:t>
                </a:r>
              </a:p>
              <a:p>
                <a:pPr lvl="1"/>
                <a:endParaRPr lang="en-US" dirty="0"/>
              </a:p>
            </p:txBody>
          </p:sp>
        </mc:Choice>
        <mc:Fallback xmlns="">
          <p:sp>
            <p:nvSpPr>
              <p:cNvPr id="3" name="Content Placeholder 2">
                <a:extLst>
                  <a:ext uri="{FF2B5EF4-FFF2-40B4-BE49-F238E27FC236}">
                    <a16:creationId xmlns:a16="http://schemas.microsoft.com/office/drawing/2014/main" id="{704A4761-CCB3-0A4E-89CA-7040613A2AD5}"/>
                  </a:ext>
                </a:extLst>
              </p:cNvPr>
              <p:cNvSpPr>
                <a:spLocks noGrp="1" noRot="1" noChangeAspect="1" noMove="1" noResize="1" noEditPoints="1" noAdjustHandles="1" noChangeArrowheads="1" noChangeShapeType="1" noTextEdit="1"/>
              </p:cNvSpPr>
              <p:nvPr>
                <p:ph idx="1"/>
              </p:nvPr>
            </p:nvSpPr>
            <p:spPr>
              <a:xfrm>
                <a:off x="6951" y="713128"/>
                <a:ext cx="12185049" cy="6144872"/>
              </a:xfrm>
              <a:blipFill>
                <a:blip r:embed="rId3"/>
                <a:stretch>
                  <a:fillRect l="-624" t="-1240" b="-413"/>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42971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1F8E75-F355-E049-A73A-62AE6B0DBE95}"/>
              </a:ext>
            </a:extLst>
          </p:cNvPr>
          <p:cNvSpPr>
            <a:spLocks noGrp="1"/>
          </p:cNvSpPr>
          <p:nvPr>
            <p:ph type="title"/>
          </p:nvPr>
        </p:nvSpPr>
        <p:spPr>
          <a:xfrm>
            <a:off x="0" y="-149468"/>
            <a:ext cx="10905066" cy="1135737"/>
          </a:xfrm>
        </p:spPr>
        <p:txBody>
          <a:bodyPr>
            <a:normAutofit/>
          </a:bodyPr>
          <a:lstStyle/>
          <a:p>
            <a:r>
              <a:rPr lang="en-US" sz="3600" dirty="0"/>
              <a:t>My current &amp; 1</a:t>
            </a:r>
            <a:r>
              <a:rPr lang="en-US" sz="3600" baseline="30000" dirty="0"/>
              <a:t>st</a:t>
            </a:r>
            <a:r>
              <a:rPr lang="en-US" sz="3600" dirty="0"/>
              <a:t> Idea for doing compression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4A4761-CCB3-0A4E-89CA-7040613A2AD5}"/>
                  </a:ext>
                </a:extLst>
              </p:cNvPr>
              <p:cNvSpPr>
                <a:spLocks noGrp="1"/>
              </p:cNvSpPr>
              <p:nvPr>
                <p:ph idx="1"/>
              </p:nvPr>
            </p:nvSpPr>
            <p:spPr>
              <a:xfrm>
                <a:off x="6951" y="713128"/>
                <a:ext cx="12185049" cy="6144872"/>
              </a:xfrm>
            </p:spPr>
            <p:txBody>
              <a:bodyPr>
                <a:normAutofit/>
              </a:bodyPr>
              <a:lstStyle/>
              <a:p>
                <a:r>
                  <a:rPr lang="en-US" sz="2000" dirty="0"/>
                  <a:t>Recall we are thinking about </a:t>
                </a:r>
                <a:r>
                  <a:rPr lang="en-US" sz="2000" b="1" dirty="0"/>
                  <a:t>Compress DSL</a:t>
                </a:r>
                <a:r>
                  <a:rPr lang="en-US" sz="2000" dirty="0"/>
                  <a:t> of current algorithm</a:t>
                </a:r>
              </a:p>
              <a:p>
                <a:pPr lvl="1"/>
                <a:r>
                  <a:rPr lang="en-US" sz="1600" dirty="0"/>
                  <a:t>Step1 ... Step2</a:t>
                </a:r>
              </a:p>
              <a:p>
                <a:pPr lvl="1"/>
                <a:r>
                  <a:rPr lang="en-US" sz="1600" dirty="0"/>
                  <a:t>Step 3. </a:t>
                </a:r>
                <a:r>
                  <a:rPr lang="en-US" sz="1600" b="1" dirty="0"/>
                  <a:t>Compress: </a:t>
                </a:r>
                <a:endParaRPr lang="en-US" sz="1600" dirty="0">
                  <a:latin typeface="Cambria Math" panose="02040503050406030204" pitchFamily="18" charset="0"/>
                </a:endParaRPr>
              </a:p>
              <a:p>
                <a:pPr lvl="2"/>
                <a:r>
                  <a:rPr lang="en-US" sz="1600" b="1" dirty="0"/>
                  <a:t>A. </a:t>
                </a:r>
                <a14:m>
                  <m:oMath xmlns:m="http://schemas.openxmlformats.org/officeDocument/2006/math">
                    <m:r>
                      <a:rPr lang="en-US" sz="1600" b="1" i="1">
                        <a:latin typeface="Cambria Math" panose="02040503050406030204" pitchFamily="18" charset="0"/>
                      </a:rPr>
                      <m:t>𝑫</m:t>
                    </m:r>
                    <m:r>
                      <a:rPr lang="en-US" sz="1600" b="1">
                        <a:latin typeface="Cambria Math" panose="02040503050406030204" pitchFamily="18" charset="0"/>
                      </a:rPr>
                      <m:t>′</m:t>
                    </m:r>
                    <m:r>
                      <a:rPr lang="en-US" sz="1600" b="1" i="1">
                        <a:latin typeface="Cambria Math" panose="02040503050406030204" pitchFamily="18" charset="0"/>
                      </a:rPr>
                      <m:t>=</m:t>
                    </m:r>
                    <m:r>
                      <a:rPr lang="en-US" sz="1600" b="1" i="1">
                        <a:latin typeface="Cambria Math" panose="02040503050406030204" pitchFamily="18" charset="0"/>
                      </a:rPr>
                      <m:t>𝒂𝒓𝒈𝒎𝒂</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𝑫</m:t>
                        </m:r>
                        <m:r>
                          <a:rPr lang="en-US" sz="1600" b="1" i="1">
                            <a:latin typeface="Cambria Math" panose="02040503050406030204" pitchFamily="18" charset="0"/>
                          </a:rPr>
                          <m:t>∈</m:t>
                        </m:r>
                        <m:r>
                          <a:rPr lang="en-US" sz="1600" b="1" i="1">
                            <a:latin typeface="Cambria Math" panose="02040503050406030204" pitchFamily="18" charset="0"/>
                          </a:rPr>
                          <m:t>𝑫𝑺𝑳𝒔</m:t>
                        </m:r>
                      </m:sub>
                    </m:sSub>
                    <m:r>
                      <a:rPr lang="en-US" sz="1600" b="1">
                        <a:latin typeface="Cambria Math" panose="02040503050406030204" pitchFamily="18" charset="0"/>
                      </a:rPr>
                      <m:t>{</m:t>
                    </m:r>
                    <m:nary>
                      <m:naryPr>
                        <m:chr m:val="∑"/>
                        <m:supHide m:val="on"/>
                        <m:ctrlPr>
                          <a:rPr lang="en-US" sz="1600" b="1" i="1" dirty="0">
                            <a:latin typeface="Cambria Math" panose="02040503050406030204" pitchFamily="18" charset="0"/>
                          </a:rPr>
                        </m:ctrlPr>
                      </m:naryPr>
                      <m:sub>
                        <m:r>
                          <m:rPr>
                            <m:brk m:alnAt="7"/>
                          </m:rPr>
                          <a:rPr lang="en-US" sz="1600" b="1" i="1" dirty="0">
                            <a:latin typeface="Cambria Math" panose="02040503050406030204" pitchFamily="18" charset="0"/>
                          </a:rPr>
                          <m:t>𝒙</m:t>
                        </m:r>
                        <m:r>
                          <a:rPr lang="en-US" sz="1600" b="1" i="1" dirty="0">
                            <a:latin typeface="Cambria Math" panose="02040503050406030204" pitchFamily="18" charset="0"/>
                          </a:rPr>
                          <m:t>∈</m:t>
                        </m:r>
                        <m:r>
                          <a:rPr lang="en-US" sz="1600" b="1" i="1" dirty="0">
                            <a:latin typeface="Cambria Math" panose="02040503050406030204" pitchFamily="18" charset="0"/>
                          </a:rPr>
                          <m:t>𝑿</m:t>
                        </m:r>
                      </m:sub>
                      <m:sup/>
                      <m:e>
                        <m:nary>
                          <m:naryPr>
                            <m:chr m:val="∑"/>
                            <m:supHide m:val="on"/>
                            <m:ctrlPr>
                              <a:rPr lang="en-US" sz="1600" b="1" i="1">
                                <a:latin typeface="Cambria Math" panose="02040503050406030204" pitchFamily="18" charset="0"/>
                              </a:rPr>
                            </m:ctrlPr>
                          </m:naryPr>
                          <m:sub>
                            <m:r>
                              <a:rPr lang="en-US" sz="1600" b="1" i="1">
                                <a:latin typeface="Cambria Math" panose="02040503050406030204" pitchFamily="18" charset="0"/>
                              </a:rPr>
                              <m:t>𝒍</m:t>
                            </m:r>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𝑳</m:t>
                                </m:r>
                              </m:e>
                              <m:sub>
                                <m:r>
                                  <a:rPr lang="en-US" sz="1600" b="1" i="1">
                                    <a:latin typeface="Cambria Math" panose="02040503050406030204" pitchFamily="18" charset="0"/>
                                  </a:rPr>
                                  <m:t>𝒙</m:t>
                                </m:r>
                              </m:sub>
                            </m:sSub>
                          </m:sub>
                          <m:sup/>
                          <m:e>
                            <m:r>
                              <a:rPr lang="en-US" sz="1600" b="1" i="1">
                                <a:latin typeface="Cambria Math" panose="02040503050406030204" pitchFamily="18" charset="0"/>
                              </a:rPr>
                              <m:t>𝒔𝒊𝒛</m:t>
                            </m:r>
                            <m:sSub>
                              <m:sSubPr>
                                <m:ctrlPr>
                                  <a:rPr lang="en-US" sz="1600" b="1" i="1">
                                    <a:latin typeface="Cambria Math" panose="02040503050406030204" pitchFamily="18" charset="0"/>
                                  </a:rPr>
                                </m:ctrlPr>
                              </m:sSubPr>
                              <m:e>
                                <m:r>
                                  <a:rPr lang="en-US" sz="1600" b="1" i="1">
                                    <a:latin typeface="Cambria Math" panose="02040503050406030204" pitchFamily="18" charset="0"/>
                                  </a:rPr>
                                  <m:t>𝒆</m:t>
                                </m:r>
                              </m:e>
                              <m:sub>
                                <m:r>
                                  <a:rPr lang="en-US" sz="1600" b="1" i="1">
                                    <a:latin typeface="Cambria Math" panose="02040503050406030204" pitchFamily="18" charset="0"/>
                                  </a:rPr>
                                  <m:t>𝒂𝒔𝒕</m:t>
                                </m:r>
                              </m:sub>
                            </m:sSub>
                            <m:r>
                              <a:rPr lang="en-US" sz="1600" b="1" i="1">
                                <a:latin typeface="Cambria Math" panose="02040503050406030204" pitchFamily="18" charset="0"/>
                              </a:rPr>
                              <m:t>(</m:t>
                            </m:r>
                            <m:r>
                              <a:rPr lang="en-US" sz="1600" b="1" i="1">
                                <a:latin typeface="Cambria Math" panose="02040503050406030204" pitchFamily="18" charset="0"/>
                              </a:rPr>
                              <m:t>𝒍</m:t>
                            </m:r>
                            <m:r>
                              <a:rPr lang="en-US" sz="1600" b="1" i="1">
                                <a:latin typeface="Cambria Math" panose="02040503050406030204" pitchFamily="18" charset="0"/>
                              </a:rPr>
                              <m:t>)</m:t>
                            </m:r>
                          </m:e>
                        </m:nary>
                      </m:e>
                    </m:nary>
                    <m:r>
                      <a:rPr lang="en-US" sz="1600" b="1" i="1">
                        <a:latin typeface="Cambria Math" panose="02040503050406030204" pitchFamily="18" charset="0"/>
                      </a:rPr>
                      <m:t>}</m:t>
                    </m:r>
                  </m:oMath>
                </a14:m>
                <a:r>
                  <a:rPr lang="en-US" sz="1600" b="1" dirty="0"/>
                  <a:t>                                                                    (compress DSL)</a:t>
                </a:r>
              </a:p>
              <a:p>
                <a:pPr lvl="2"/>
                <a:r>
                  <a:rPr lang="en-US" sz="1600" dirty="0"/>
                  <a:t>B. </a:t>
                </a:r>
                <a14:m>
                  <m:oMath xmlns:m="http://schemas.openxmlformats.org/officeDocument/2006/math">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L</m:t>
                        </m:r>
                      </m:e>
                      <m:sub>
                        <m:r>
                          <a:rPr lang="en-US" sz="1600" i="1">
                            <a:latin typeface="Cambria Math" panose="02040503050406030204" pitchFamily="18" charset="0"/>
                          </a:rPr>
                          <m:t>𝑋</m:t>
                        </m:r>
                      </m:sub>
                      <m:sup>
                        <m:r>
                          <a:rPr lang="en-US" sz="1600" i="1">
                            <a:latin typeface="Cambria Math" panose="02040503050406030204" pitchFamily="18" charset="0"/>
                          </a:rPr>
                          <m:t>′</m:t>
                        </m:r>
                      </m:sup>
                    </m:sSubSup>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𝐶𝑜𝑚𝑝𝑟𝑒𝑠𝑠𝐿𝑒𝑚𝑚𝑎𝑠</m:t>
                    </m:r>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𝐿</m:t>
                        </m:r>
                      </m:e>
                      <m:sub>
                        <m:r>
                          <a:rPr lang="en-US" sz="1600" i="1">
                            <a:latin typeface="Cambria Math" panose="02040503050406030204" pitchFamily="18" charset="0"/>
                            <a:ea typeface="Cambria Math" panose="02040503050406030204" pitchFamily="18" charset="0"/>
                          </a:rPr>
                          <m:t>𝑋</m:t>
                        </m:r>
                      </m:sub>
                    </m:sSub>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𝐷</m:t>
                    </m:r>
                    <m:r>
                      <a:rPr lang="en-US" sz="1600" i="1">
                        <a:latin typeface="Cambria Math" panose="02040503050406030204" pitchFamily="18" charset="0"/>
                        <a:ea typeface="Cambria Math" panose="02040503050406030204" pitchFamily="18" charset="0"/>
                      </a:rPr>
                      <m:t>′)</m:t>
                    </m:r>
                  </m:oMath>
                </a14:m>
                <a:r>
                  <a:rPr lang="en-US" sz="1600" dirty="0"/>
                  <a:t>                                                                                           (compress batch)</a:t>
                </a:r>
              </a:p>
              <a:p>
                <a:pPr lvl="2"/>
                <a:r>
                  <a:rPr lang="en-US" sz="1600" dirty="0"/>
                  <a:t>C.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m:rPr>
                            <m:sty m:val="p"/>
                          </m:rPr>
                          <a:rPr lang="en-US" sz="1600">
                            <a:latin typeface="Cambria Math" panose="02040503050406030204" pitchFamily="18" charset="0"/>
                          </a:rPr>
                          <m:t>EG</m:t>
                        </m:r>
                      </m:sub>
                    </m:sSub>
                    <m:r>
                      <a:rPr lang="en-US" sz="1600" i="1">
                        <a:latin typeface="Cambria Math" panose="02040503050406030204" pitchFamily="18" charset="0"/>
                      </a:rPr>
                      <m:t>=</m:t>
                    </m:r>
                    <m:r>
                      <a:rPr lang="en-US" sz="1600" i="1">
                        <a:latin typeface="Cambria Math" panose="02040503050406030204" pitchFamily="18" charset="0"/>
                      </a:rPr>
                      <m:t>𝑎𝑟𝑔𝑚𝑎</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𝐸𝐺</m:t>
                            </m:r>
                          </m:sub>
                        </m:sSub>
                      </m:sub>
                    </m:sSub>
                    <m:r>
                      <a:rPr lang="en-US" sz="1600">
                        <a:latin typeface="Cambria Math" panose="02040503050406030204" pitchFamily="18" charset="0"/>
                      </a:rPr>
                      <m:t>{</m:t>
                    </m:r>
                    <m:nary>
                      <m:naryPr>
                        <m:chr m:val="∑"/>
                        <m:supHide m:val="on"/>
                        <m:ctrlPr>
                          <a:rPr lang="en-US" sz="1600" i="1">
                            <a:latin typeface="Cambria Math" panose="02040503050406030204" pitchFamily="18" charset="0"/>
                          </a:rPr>
                        </m:ctrlPr>
                      </m:naryPr>
                      <m:sub>
                        <m:r>
                          <m:rPr>
                            <m:brk m:alnAt="7"/>
                          </m:rPr>
                          <a:rPr lang="en-US" sz="1600" i="1">
                            <a:latin typeface="Cambria Math" panose="02040503050406030204" pitchFamily="18" charset="0"/>
                          </a:rPr>
                          <m:t>𝑥</m:t>
                        </m:r>
                        <m:r>
                          <a:rPr lang="en-US" sz="1600" i="1">
                            <a:latin typeface="Cambria Math" panose="02040503050406030204" pitchFamily="18" charset="0"/>
                          </a:rPr>
                          <m:t>∈</m:t>
                        </m:r>
                        <m:r>
                          <a:rPr lang="en-US" sz="1600" i="1">
                            <a:latin typeface="Cambria Math" panose="02040503050406030204" pitchFamily="18" charset="0"/>
                          </a:rPr>
                          <m:t>𝑋</m:t>
                        </m:r>
                      </m:sub>
                      <m:sup/>
                      <m:e>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𝑙</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𝐿</m:t>
                                </m:r>
                              </m:e>
                              <m:sub>
                                <m:r>
                                  <a:rPr lang="en-US" sz="1600" i="1">
                                    <a:latin typeface="Cambria Math" panose="02040503050406030204" pitchFamily="18" charset="0"/>
                                  </a:rPr>
                                  <m:t>𝑥</m:t>
                                </m:r>
                              </m:sub>
                            </m:sSub>
                          </m:sub>
                          <m:sup/>
                          <m:e>
                            <m:r>
                              <a:rPr lang="en-US" sz="1600" i="1">
                                <a:latin typeface="Cambria Math" panose="02040503050406030204" pitchFamily="18" charset="0"/>
                              </a:rPr>
                              <m:t>𝐿𝑜𝑠𝑠</m:t>
                            </m:r>
                            <m:d>
                              <m:dPr>
                                <m:ctrlPr>
                                  <a:rPr lang="en-US" sz="1600" i="1">
                                    <a:latin typeface="Cambria Math" panose="02040503050406030204" pitchFamily="18" charset="0"/>
                                  </a:rPr>
                                </m:ctrlPr>
                              </m:dPr>
                              <m:e>
                                <m:r>
                                  <a:rPr lang="en-US" sz="1600" i="1">
                                    <a:latin typeface="Cambria Math" panose="02040503050406030204" pitchFamily="18" charset="0"/>
                                  </a:rPr>
                                  <m:t>𝐸𝐺𝑒</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𝐸𝐺</m:t>
                                        </m:r>
                                      </m:sub>
                                    </m:sSub>
                                  </m:sub>
                                </m:sSub>
                                <m:r>
                                  <a:rPr lang="en-US" sz="1600" i="1">
                                    <a:latin typeface="Cambria Math" panose="02040503050406030204" pitchFamily="18" charset="0"/>
                                  </a:rPr>
                                  <m:t> </m:t>
                                </m:r>
                                <m:d>
                                  <m:dPr>
                                    <m:ctrlPr>
                                      <a:rPr lang="en-US" sz="1600" i="1">
                                        <a:latin typeface="Cambria Math" panose="02040503050406030204" pitchFamily="18" charset="0"/>
                                      </a:rPr>
                                    </m:ctrlPr>
                                  </m:dPr>
                                  <m:e>
                                    <m:r>
                                      <a:rPr lang="en-US" sz="1600" i="1">
                                        <a:latin typeface="Cambria Math" panose="02040503050406030204" pitchFamily="18" charset="0"/>
                                      </a:rPr>
                                      <m:t>𝑥</m:t>
                                    </m:r>
                                  </m:e>
                                </m:d>
                                <m:r>
                                  <a:rPr lang="en-US" sz="1600" i="1">
                                    <a:latin typeface="Cambria Math" panose="02040503050406030204" pitchFamily="18" charset="0"/>
                                  </a:rPr>
                                  <m:t>, </m:t>
                                </m:r>
                                <m:r>
                                  <a:rPr lang="en-US" sz="1600" i="1">
                                    <a:latin typeface="Cambria Math" panose="02040503050406030204" pitchFamily="18" charset="0"/>
                                  </a:rPr>
                                  <m:t>𝑙</m:t>
                                </m:r>
                              </m:e>
                            </m:d>
                          </m:e>
                        </m:nary>
                      </m:e>
                    </m:nary>
                    <m:r>
                      <a:rPr lang="en-US" sz="1600">
                        <a:latin typeface="Cambria Math" panose="02040503050406030204" pitchFamily="18" charset="0"/>
                      </a:rPr>
                      <m:t>}</m:t>
                    </m:r>
                  </m:oMath>
                </a14:m>
                <a:r>
                  <a:rPr lang="en-US" sz="1600" dirty="0"/>
                  <a:t>                                                      (re-learn examples)</a:t>
                </a:r>
              </a:p>
              <a:p>
                <a:r>
                  <a:rPr lang="en-US" sz="2400" dirty="0"/>
                  <a:t>Let’s make more concrete</a:t>
                </a:r>
              </a:p>
              <a:p>
                <a:r>
                  <a:rPr lang="en-US" sz="2400" dirty="0"/>
                  <a:t>Compress DSL </a:t>
                </a:r>
              </a:p>
              <a:p>
                <a:pPr lvl="1"/>
                <a:r>
                  <a:rPr lang="en-US" sz="2000" dirty="0"/>
                  <a:t>A.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0" smtClean="0">
                            <a:latin typeface="Cambria Math" panose="02040503050406030204" pitchFamily="18" charset="0"/>
                            <a:ea typeface="Cambria Math" panose="02040503050406030204" pitchFamily="18" charset="0"/>
                          </a:rPr>
                          <m:t>T</m:t>
                        </m:r>
                      </m:e>
                      <m:sup>
                        <m:r>
                          <a:rPr lang="en-US" sz="2000" b="0" i="1" smtClean="0">
                            <a:latin typeface="Cambria Math" panose="02040503050406030204" pitchFamily="18" charset="0"/>
                            <a:ea typeface="Cambria Math" panose="02040503050406030204" pitchFamily="18" charset="0"/>
                          </a:rPr>
                          <m:t>𝑑𝑖𝑎𝑔</m:t>
                        </m:r>
                        <m:r>
                          <a:rPr lang="en-US" sz="2000" b="0" i="1" smtClean="0">
                            <a:latin typeface="Cambria Math" panose="02040503050406030204" pitchFamily="18" charset="0"/>
                            <a:ea typeface="Cambria Math" panose="02040503050406030204" pitchFamily="18" charset="0"/>
                          </a:rPr>
                          <m:t>,2</m:t>
                        </m:r>
                      </m:sup>
                    </m:sSup>
                    <m:r>
                      <a:rPr lang="en-US" sz="200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𝑗</m:t>
                            </m:r>
                          </m:e>
                        </m:d>
                      </m:e>
                    </m:d>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𝐿</m:t>
                            </m:r>
                          </m:e>
                          <m:sub>
                            <m:r>
                              <a:rPr lang="en-US" sz="2000" b="0" i="1" smtClean="0">
                                <a:latin typeface="Cambria Math" panose="02040503050406030204" pitchFamily="18" charset="0"/>
                                <a:ea typeface="Cambria Math" panose="02040503050406030204" pitchFamily="18" charset="0"/>
                              </a:rPr>
                              <m:t>𝑋</m:t>
                            </m:r>
                          </m:sub>
                        </m:sSub>
                      </m:e>
                    </m:d>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𝐿</m:t>
                        </m:r>
                      </m:e>
                      <m:sub>
                        <m:r>
                          <a:rPr lang="en-US" sz="2000" b="0" i="1" smtClean="0">
                            <a:latin typeface="Cambria Math" panose="02040503050406030204" pitchFamily="18" charset="0"/>
                            <a:ea typeface="Cambria Math" panose="02040503050406030204" pitchFamily="18" charset="0"/>
                          </a:rPr>
                          <m:t>𝑋</m:t>
                        </m:r>
                      </m:sub>
                    </m:sSub>
                    <m:r>
                      <a:rPr lang="en-US" sz="2000" b="0" i="1" smtClean="0">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 </m:t>
                    </m:r>
                  </m:oMath>
                </a14:m>
                <a:endParaRPr lang="en-US" sz="2000" b="0" dirty="0">
                  <a:ea typeface="Cambria Math" panose="02040503050406030204" pitchFamily="18" charset="0"/>
                </a:endParaRPr>
              </a:p>
              <a:p>
                <a:pPr lvl="1"/>
                <a:r>
                  <a:rPr lang="en-US" sz="2000" dirty="0"/>
                  <a:t>B.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0" smtClean="0">
                            <a:latin typeface="Cambria Math" panose="02040503050406030204" pitchFamily="18" charset="0"/>
                            <a:ea typeface="Cambria Math" panose="02040503050406030204" pitchFamily="18" charset="0"/>
                          </a:rPr>
                          <m:t>S</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p>
                    </m:sSup>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nary>
                      <m:naryPr>
                        <m:chr m:val="⋃"/>
                        <m:supHide m:val="on"/>
                        <m:ctrlPr>
                          <a:rPr lang="en-US" sz="2000" b="0" i="1" smtClean="0">
                            <a:latin typeface="Cambria Math" panose="02040503050406030204" pitchFamily="18" charset="0"/>
                            <a:ea typeface="Cambria Math" panose="02040503050406030204" pitchFamily="18" charset="0"/>
                          </a:rPr>
                        </m:ctrlPr>
                      </m:naryPr>
                      <m:sub>
                        <m:d>
                          <m:dPr>
                            <m:begChr m:val="{"/>
                            <m:endChr m:val="}"/>
                            <m:ctrlPr>
                              <a:rPr lang="en-US" sz="2000" b="0" i="1" smtClean="0">
                                <a:latin typeface="Cambria Math" panose="02040503050406030204" pitchFamily="18" charset="0"/>
                                <a:ea typeface="Cambria Math" panose="02040503050406030204" pitchFamily="18" charset="0"/>
                              </a:rPr>
                            </m:ctrlPr>
                          </m:dPr>
                          <m:e>
                            <m:r>
                              <m:rPr>
                                <m:brk m:alnAt="7"/>
                              </m:rP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𝑗</m:t>
                            </m:r>
                          </m:e>
                        </m:d>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𝑇</m:t>
                            </m:r>
                          </m:e>
                          <m:sup>
                            <m:r>
                              <a:rPr lang="en-US" sz="2000" b="0" i="1" smtClean="0">
                                <a:latin typeface="Cambria Math" panose="02040503050406030204" pitchFamily="18" charset="0"/>
                                <a:ea typeface="Cambria Math" panose="02040503050406030204" pitchFamily="18" charset="0"/>
                              </a:rPr>
                              <m:t>𝑑𝑖𝑎𝑔</m:t>
                            </m:r>
                            <m:r>
                              <a:rPr lang="en-US" sz="2000" b="0" i="1" smtClean="0">
                                <a:latin typeface="Cambria Math" panose="02040503050406030204" pitchFamily="18" charset="0"/>
                                <a:ea typeface="Cambria Math" panose="02040503050406030204" pitchFamily="18" charset="0"/>
                              </a:rPr>
                              <m:t>, 2</m:t>
                            </m:r>
                          </m:sup>
                        </m:sSup>
                      </m:sub>
                      <m:sup/>
                      <m:e>
                        <m:r>
                          <a:rPr lang="en-US" sz="2000" b="0" i="1" smtClean="0">
                            <a:latin typeface="Cambria Math" panose="02040503050406030204" pitchFamily="18" charset="0"/>
                            <a:ea typeface="Cambria Math" panose="02040503050406030204" pitchFamily="18" charset="0"/>
                          </a:rPr>
                          <m:t>𝐺𝑒𝑡</m:t>
                        </m:r>
                        <m:r>
                          <a:rPr lang="en-US" sz="2000" b="0" i="1" smtClean="0">
                            <a:latin typeface="Cambria Math" panose="02040503050406030204" pitchFamily="18" charset="0"/>
                            <a:ea typeface="Cambria Math" panose="02040503050406030204" pitchFamily="18" charset="0"/>
                          </a:rPr>
                          <m:t>_</m:t>
                        </m:r>
                        <m:r>
                          <a:rPr lang="en-US" sz="2000" b="0" i="1" smtClean="0">
                            <a:latin typeface="Cambria Math" panose="02040503050406030204" pitchFamily="18" charset="0"/>
                            <a:ea typeface="Cambria Math" panose="02040503050406030204" pitchFamily="18" charset="0"/>
                          </a:rPr>
                          <m:t>𝑊𝐹𝐹</m:t>
                        </m:r>
                        <m:r>
                          <a:rPr lang="en-US" sz="2000" b="0" i="1" smtClean="0">
                            <a:latin typeface="Cambria Math" panose="02040503050406030204" pitchFamily="18" charset="0"/>
                            <a:ea typeface="Cambria Math" panose="02040503050406030204" pitchFamily="18" charset="0"/>
                          </a:rPr>
                          <m:t>_</m:t>
                        </m:r>
                        <m:r>
                          <a:rPr lang="en-US" sz="2000" b="0" i="1" smtClean="0">
                            <a:latin typeface="Cambria Math" panose="02040503050406030204" pitchFamily="18" charset="0"/>
                            <a:ea typeface="Cambria Math" panose="02040503050406030204" pitchFamily="18" charset="0"/>
                          </a:rPr>
                          <m:t>𝐶𝑜𝑚𝑚𝑜𝑛</m:t>
                        </m:r>
                        <m:r>
                          <a:rPr lang="en-US" sz="2000" b="0" i="1" smtClean="0">
                            <a:latin typeface="Cambria Math" panose="02040503050406030204" pitchFamily="18" charset="0"/>
                            <a:ea typeface="Cambria Math" panose="02040503050406030204" pitchFamily="18" charset="0"/>
                          </a:rPr>
                          <m:t>_</m:t>
                        </m:r>
                        <m:r>
                          <a:rPr lang="en-US" sz="2000" b="0" i="1" smtClean="0">
                            <a:latin typeface="Cambria Math" panose="02040503050406030204" pitchFamily="18" charset="0"/>
                            <a:ea typeface="Cambria Math" panose="02040503050406030204" pitchFamily="18" charset="0"/>
                          </a:rPr>
                          <m:t>𝑆𝑢𝑏𝐸𝑥𝑝𝑠</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𝑗</m:t>
                            </m:r>
                          </m:sub>
                        </m:sSub>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e>
                    </m:nary>
                  </m:oMath>
                </a14:m>
                <a:endParaRPr lang="en-US" sz="1600" dirty="0"/>
              </a:p>
              <a:p>
                <a:pPr lvl="1"/>
                <a:r>
                  <a:rPr lang="en-US" sz="2000" dirty="0"/>
                  <a:t>C.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m:rPr>
                            <m:sty m:val="p"/>
                          </m:rPr>
                          <a:rPr lang="en-US" sz="2000">
                            <a:latin typeface="Cambria Math" panose="02040503050406030204" pitchFamily="18" charset="0"/>
                            <a:ea typeface="Cambria Math" panose="02040503050406030204" pitchFamily="18" charset="0"/>
                          </a:rPr>
                          <m:t>S</m:t>
                        </m:r>
                        <m:r>
                          <a:rPr lang="en-US" sz="2000" b="0" i="0" smtClean="0">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p>
                    </m:s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func>
                      <m:funcPr>
                        <m:ctrlPr>
                          <a:rPr lang="en-US" sz="2000" b="0" i="1" smtClean="0">
                            <a:latin typeface="Cambria Math" panose="02040503050406030204" pitchFamily="18" charset="0"/>
                            <a:ea typeface="Cambria Math" panose="02040503050406030204" pitchFamily="18" charset="0"/>
                          </a:rPr>
                        </m:ctrlPr>
                      </m:funcPr>
                      <m:fName>
                        <m:limLow>
                          <m:limLowPr>
                            <m:ctrlPr>
                              <a:rPr lang="en-US" sz="2000" b="0" i="1" smtClean="0">
                                <a:latin typeface="Cambria Math" panose="02040503050406030204" pitchFamily="18" charset="0"/>
                                <a:ea typeface="Cambria Math" panose="02040503050406030204" pitchFamily="18" charset="0"/>
                              </a:rPr>
                            </m:ctrlPr>
                          </m:limLowPr>
                          <m:e>
                            <m:r>
                              <m:rPr>
                                <m:sty m:val="p"/>
                              </m:rPr>
                              <a:rPr lang="en-US" sz="2000" b="0" i="0" smtClean="0">
                                <a:latin typeface="Cambria Math" panose="02040503050406030204" pitchFamily="18" charset="0"/>
                                <a:ea typeface="Cambria Math" panose="02040503050406030204" pitchFamily="18" charset="0"/>
                              </a:rPr>
                              <m:t>argmin</m:t>
                            </m:r>
                          </m:e>
                          <m:lim>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p>
                            </m:sSup>
                            <m:r>
                              <a:rPr lang="en-US" sz="2000" i="1">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p>
                            </m:sSup>
                          </m:lim>
                        </m:limLow>
                      </m:fName>
                      <m:e>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𝑜𝑏𝑗</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e>
                    </m:func>
                  </m:oMath>
                </a14:m>
                <a:endParaRPr lang="en-US" sz="2000" dirty="0"/>
              </a:p>
              <a:p>
                <a:pPr lvl="1"/>
                <a:r>
                  <a:rPr lang="en-US" sz="2000" dirty="0"/>
                  <a:t>D.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0" smtClean="0">
                            <a:latin typeface="Cambria Math" panose="02040503050406030204" pitchFamily="18" charset="0"/>
                            <a:ea typeface="Cambria Math" panose="02040503050406030204" pitchFamily="18" charset="0"/>
                          </a:rPr>
                          <m:t>D</m:t>
                        </m:r>
                      </m:e>
                      <m:sup>
                        <m:r>
                          <a:rPr lang="en-US" sz="2000" b="0" i="0" smtClean="0">
                            <a:latin typeface="Cambria Math" panose="02040503050406030204" pitchFamily="18" charset="0"/>
                            <a:ea typeface="Cambria Math" panose="02040503050406030204" pitchFamily="18" charset="0"/>
                          </a:rPr>
                          <m:t>′</m:t>
                        </m:r>
                      </m:sup>
                    </m:sSup>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S</m:t>
                    </m:r>
                    <m:r>
                      <a:rPr lang="en-US" sz="2000" i="1">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unc>
                      <m:funcPr>
                        <m:ctrlPr>
                          <a:rPr lang="en-US" sz="2000" i="1">
                            <a:latin typeface="Cambria Math" panose="02040503050406030204" pitchFamily="18" charset="0"/>
                            <a:ea typeface="Cambria Math" panose="02040503050406030204" pitchFamily="18" charset="0"/>
                          </a:rPr>
                        </m:ctrlPr>
                      </m:funcPr>
                      <m:fName>
                        <m:limLow>
                          <m:limLowPr>
                            <m:ctrlPr>
                              <a:rPr lang="en-US" sz="2000" i="1">
                                <a:latin typeface="Cambria Math" panose="02040503050406030204" pitchFamily="18" charset="0"/>
                                <a:ea typeface="Cambria Math" panose="02040503050406030204" pitchFamily="18" charset="0"/>
                              </a:rPr>
                            </m:ctrlPr>
                          </m:limLowPr>
                          <m:e>
                            <m:r>
                              <m:rPr>
                                <m:sty m:val="p"/>
                              </m:rPr>
                              <a:rPr lang="en-US" sz="2000">
                                <a:latin typeface="Cambria Math" panose="02040503050406030204" pitchFamily="18" charset="0"/>
                                <a:ea typeface="Cambria Math" panose="02040503050406030204" pitchFamily="18" charset="0"/>
                              </a:rPr>
                              <m:t>argmin</m:t>
                            </m:r>
                          </m:e>
                          <m:lim>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𝑆</m:t>
                                </m:r>
                              </m:e>
                              <m: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p>
                            </m:sSup>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p>
                            </m:sSup>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𝐷</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 </m:t>
                            </m:r>
                          </m:lim>
                        </m:limLow>
                      </m:fName>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𝑜𝑏𝑗</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𝑆</m:t>
                            </m:r>
                          </m:e>
                          <m: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sup>
                        </m:sSup>
                        <m:r>
                          <a:rPr lang="en-US" sz="2000" i="1">
                            <a:latin typeface="Cambria Math" panose="02040503050406030204" pitchFamily="18" charset="0"/>
                            <a:ea typeface="Cambria Math" panose="02040503050406030204" pitchFamily="18" charset="0"/>
                          </a:rPr>
                          <m:t>)}</m:t>
                        </m:r>
                      </m:e>
                    </m:func>
                  </m:oMath>
                </a14:m>
                <a:endParaRPr lang="en-US" sz="2000" dirty="0"/>
              </a:p>
              <a:p>
                <a:pPr lvl="1"/>
                <a:endParaRPr lang="en-US" sz="2000" dirty="0"/>
              </a:p>
              <a:p>
                <a:pPr lvl="1"/>
                <a:r>
                  <a:rPr lang="en-US" sz="2000" dirty="0"/>
                  <a:t>Possible objective: </a:t>
                </a:r>
                <a14:m>
                  <m:oMath xmlns:m="http://schemas.openxmlformats.org/officeDocument/2006/math">
                    <m:r>
                      <a:rPr lang="en-US" sz="2000" i="1">
                        <a:latin typeface="Cambria Math" panose="02040503050406030204" pitchFamily="18" charset="0"/>
                        <a:ea typeface="Cambria Math" panose="02040503050406030204" pitchFamily="18" charset="0"/>
                      </a:rPr>
                      <m:t>𝑜𝑏𝑗</m:t>
                    </m:r>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𝑆</m:t>
                        </m:r>
                      </m:e>
                    </m:d>
                    <m:r>
                      <a:rPr lang="en-US" sz="2000" b="0" i="1" smtClean="0">
                        <a:latin typeface="Cambria Math" panose="02040503050406030204" pitchFamily="18" charset="0"/>
                        <a:ea typeface="Cambria Math" panose="02040503050406030204" pitchFamily="18" charset="0"/>
                      </a:rPr>
                      <m:t>= </m:t>
                    </m:r>
                    <m:nary>
                      <m:naryPr>
                        <m:chr m:val="∑"/>
                        <m:supHide m:val="on"/>
                        <m:ctrlPr>
                          <a:rPr lang="en-US" sz="2000" b="0" i="1" smtClean="0">
                            <a:latin typeface="Cambria Math" panose="02040503050406030204" pitchFamily="18" charset="0"/>
                            <a:ea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𝑙</m:t>
                            </m:r>
                          </m:e>
                          <m:sub>
                            <m:r>
                              <a:rPr lang="en-US" sz="2000" b="0" i="1" smtClean="0">
                                <a:latin typeface="Cambria Math" panose="02040503050406030204" pitchFamily="18" charset="0"/>
                                <a:ea typeface="Cambria Math" panose="02040503050406030204" pitchFamily="18" charset="0"/>
                              </a:rPr>
                              <m:t>𝑥</m:t>
                            </m:r>
                          </m:sub>
                        </m:sSub>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𝐿</m:t>
                            </m:r>
                          </m:e>
                          <m:sub>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sub>
                          <m:sup>
                            <m:r>
                              <a:rPr lang="en-US" sz="2000" b="0" i="1" smtClean="0">
                                <a:latin typeface="Cambria Math" panose="02040503050406030204" pitchFamily="18" charset="0"/>
                                <a:ea typeface="Cambria Math" panose="02040503050406030204" pitchFamily="18" charset="0"/>
                              </a:rPr>
                              <m:t>𝑡𝑟𝑎𝑖𝑛</m:t>
                            </m:r>
                          </m:sup>
                        </m:sSubSup>
                      </m:sub>
                      <m:sup/>
                      <m:e>
                        <m:r>
                          <a:rPr lang="en-US" sz="2000" b="0" i="1" smtClean="0">
                            <a:latin typeface="Cambria Math" panose="02040503050406030204" pitchFamily="18" charset="0"/>
                            <a:ea typeface="Cambria Math" panose="02040503050406030204" pitchFamily="18" charset="0"/>
                          </a:rPr>
                          <m:t>𝑠𝑖𝑧</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𝑒</m:t>
                            </m:r>
                          </m:e>
                          <m:sub>
                            <m:r>
                              <a:rPr lang="en-US" sz="2000" b="0" i="1" smtClean="0">
                                <a:latin typeface="Cambria Math" panose="02040503050406030204" pitchFamily="18" charset="0"/>
                                <a:ea typeface="Cambria Math" panose="02040503050406030204" pitchFamily="18" charset="0"/>
                              </a:rPr>
                              <m:t>𝑎𝑠𝑡</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𝑙</m:t>
                            </m:r>
                          </m:e>
                        </m:d>
                        <m:r>
                          <a:rPr lang="en-US" sz="2000" b="0" i="1" smtClean="0">
                            <a:latin typeface="Cambria Math" panose="02040503050406030204" pitchFamily="18" charset="0"/>
                            <a:ea typeface="Cambria Math" panose="02040503050406030204" pitchFamily="18" charset="0"/>
                          </a:rPr>
                          <m:t>+</m:t>
                        </m:r>
                      </m:e>
                    </m:nary>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𝑙</m:t>
                            </m:r>
                          </m:e>
                          <m:sub>
                            <m:r>
                              <a:rPr lang="en-US" sz="2000" i="1">
                                <a:latin typeface="Cambria Math" panose="02040503050406030204" pitchFamily="18" charset="0"/>
                                <a:ea typeface="Cambria Math" panose="02040503050406030204" pitchFamily="18" charset="0"/>
                              </a:rPr>
                              <m:t>𝑥</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𝐿</m:t>
                            </m:r>
                          </m:e>
                          <m:sub>
                            <m:r>
                              <a:rPr lang="en-US" sz="2000" i="1">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sub>
                          <m:sup>
                            <m:r>
                              <a:rPr lang="en-US" sz="2000" b="0" i="1" smtClean="0">
                                <a:latin typeface="Cambria Math" panose="02040503050406030204" pitchFamily="18" charset="0"/>
                                <a:ea typeface="Cambria Math" panose="02040503050406030204" pitchFamily="18" charset="0"/>
                              </a:rPr>
                              <m:t>𝑣𝑎𝑙</m:t>
                            </m:r>
                          </m:sup>
                        </m:sSubSup>
                      </m:sub>
                      <m:sup/>
                      <m:e>
                        <m:r>
                          <a:rPr lang="en-US" sz="2000" i="1">
                            <a:latin typeface="Cambria Math" panose="02040503050406030204" pitchFamily="18" charset="0"/>
                            <a:ea typeface="Cambria Math" panose="02040503050406030204" pitchFamily="18" charset="0"/>
                          </a:rPr>
                          <m:t>𝑠𝑖𝑧</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𝑒</m:t>
                            </m:r>
                          </m:e>
                          <m:sub>
                            <m:r>
                              <a:rPr lang="en-US" sz="2000" i="1">
                                <a:latin typeface="Cambria Math" panose="02040503050406030204" pitchFamily="18" charset="0"/>
                                <a:ea typeface="Cambria Math" panose="02040503050406030204" pitchFamily="18" charset="0"/>
                              </a:rPr>
                              <m:t>𝑎𝑠𝑡</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𝑙</m:t>
                            </m:r>
                          </m:e>
                        </m:d>
                        <m:r>
                          <a:rPr lang="en-US" sz="2000" i="1">
                            <a:latin typeface="Cambria Math" panose="02040503050406030204" pitchFamily="18" charset="0"/>
                            <a:ea typeface="Cambria Math" panose="02040503050406030204" pitchFamily="18" charset="0"/>
                          </a:rPr>
                          <m:t>+  </m:t>
                        </m:r>
                      </m:e>
                    </m:nary>
                    <m:nary>
                      <m:naryPr>
                        <m:chr m:val="∑"/>
                        <m:supHide m:val="on"/>
                        <m:ctrlPr>
                          <a:rPr lang="en-US" sz="2000" i="1" smtClean="0">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𝑆</m:t>
                            </m:r>
                          </m:sub>
                        </m:sSub>
                      </m:sub>
                      <m:sup/>
                      <m:e>
                        <m:r>
                          <a:rPr lang="en-US" sz="2000" i="1">
                            <a:latin typeface="Cambria Math" panose="02040503050406030204" pitchFamily="18" charset="0"/>
                            <a:ea typeface="Cambria Math" panose="02040503050406030204" pitchFamily="18" charset="0"/>
                          </a:rPr>
                          <m:t>𝑠𝑖𝑧</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𝑒</m:t>
                            </m:r>
                          </m:e>
                          <m:sub>
                            <m:r>
                              <a:rPr lang="en-US" sz="2000" i="1">
                                <a:latin typeface="Cambria Math" panose="02040503050406030204" pitchFamily="18" charset="0"/>
                                <a:ea typeface="Cambria Math" panose="02040503050406030204" pitchFamily="18" charset="0"/>
                              </a:rPr>
                              <m:t>𝑎𝑠𝑡</m:t>
                            </m:r>
                          </m:sub>
                        </m:sSub>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𝑡h𝑚</m:t>
                            </m:r>
                          </m:e>
                        </m:d>
                        <m:r>
                          <a:rPr lang="en-US" sz="2000" i="1">
                            <a:latin typeface="Cambria Math" panose="02040503050406030204" pitchFamily="18" charset="0"/>
                            <a:ea typeface="Cambria Math" panose="02040503050406030204" pitchFamily="18" charset="0"/>
                          </a:rPr>
                          <m:t>  </m:t>
                        </m:r>
                      </m:e>
                    </m:nary>
                  </m:oMath>
                </a14:m>
                <a:endParaRPr lang="en-US" sz="2000" dirty="0"/>
              </a:p>
            </p:txBody>
          </p:sp>
        </mc:Choice>
        <mc:Fallback xmlns="">
          <p:sp>
            <p:nvSpPr>
              <p:cNvPr id="3" name="Content Placeholder 2">
                <a:extLst>
                  <a:ext uri="{FF2B5EF4-FFF2-40B4-BE49-F238E27FC236}">
                    <a16:creationId xmlns:a16="http://schemas.microsoft.com/office/drawing/2014/main" id="{704A4761-CCB3-0A4E-89CA-7040613A2AD5}"/>
                  </a:ext>
                </a:extLst>
              </p:cNvPr>
              <p:cNvSpPr>
                <a:spLocks noGrp="1" noRot="1" noChangeAspect="1" noMove="1" noResize="1" noEditPoints="1" noAdjustHandles="1" noChangeArrowheads="1" noChangeShapeType="1" noTextEdit="1"/>
              </p:cNvSpPr>
              <p:nvPr>
                <p:ph idx="1"/>
              </p:nvPr>
            </p:nvSpPr>
            <p:spPr>
              <a:xfrm>
                <a:off x="6951" y="713128"/>
                <a:ext cx="12185049" cy="6144872"/>
              </a:xfrm>
              <a:blipFill>
                <a:blip r:embed="rId3"/>
                <a:stretch>
                  <a:fillRect l="-624" t="-124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20490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1F8E75-F355-E049-A73A-62AE6B0DBE95}"/>
              </a:ext>
            </a:extLst>
          </p:cNvPr>
          <p:cNvSpPr>
            <a:spLocks noGrp="1"/>
          </p:cNvSpPr>
          <p:nvPr>
            <p:ph type="title"/>
          </p:nvPr>
        </p:nvSpPr>
        <p:spPr>
          <a:xfrm>
            <a:off x="0" y="-149468"/>
            <a:ext cx="10905066" cy="1135737"/>
          </a:xfrm>
        </p:spPr>
        <p:txBody>
          <a:bodyPr>
            <a:normAutofit/>
          </a:bodyPr>
          <a:lstStyle/>
          <a:p>
            <a:r>
              <a:rPr lang="en-US" sz="3600" dirty="0"/>
              <a:t>TODO: slides to make each step even MORE concrete</a:t>
            </a:r>
          </a:p>
        </p:txBody>
      </p:sp>
      <p:sp>
        <p:nvSpPr>
          <p:cNvPr id="3" name="Content Placeholder 2">
            <a:extLst>
              <a:ext uri="{FF2B5EF4-FFF2-40B4-BE49-F238E27FC236}">
                <a16:creationId xmlns:a16="http://schemas.microsoft.com/office/drawing/2014/main" id="{704A4761-CCB3-0A4E-89CA-7040613A2AD5}"/>
              </a:ext>
            </a:extLst>
          </p:cNvPr>
          <p:cNvSpPr>
            <a:spLocks noGrp="1"/>
          </p:cNvSpPr>
          <p:nvPr>
            <p:ph idx="1"/>
          </p:nvPr>
        </p:nvSpPr>
        <p:spPr>
          <a:xfrm>
            <a:off x="6951" y="713128"/>
            <a:ext cx="12185049" cy="6144872"/>
          </a:xfrm>
        </p:spPr>
        <p:txBody>
          <a:bodyPr>
            <a:normAutofit/>
          </a:bodyPr>
          <a:lstStyle/>
          <a:p>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83707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Rectangle 32">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35" name="Freeform: Shape 34">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B1F8E75-F355-E049-A73A-62AE6B0DBE95}"/>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Other Formulations of Conjecture Learn Compress (CLC)</a:t>
            </a:r>
          </a:p>
        </p:txBody>
      </p:sp>
      <p:sp>
        <p:nvSpPr>
          <p:cNvPr id="39" name="Freeform: Shape 38">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ectangle 40">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30926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7825F2-8F74-3346-8424-CC477D1F4C01}"/>
              </a:ext>
            </a:extLst>
          </p:cNvPr>
          <p:cNvSpPr>
            <a:spLocks noGrp="1"/>
          </p:cNvSpPr>
          <p:nvPr>
            <p:ph type="title"/>
          </p:nvPr>
        </p:nvSpPr>
        <p:spPr>
          <a:xfrm>
            <a:off x="643467" y="-10321"/>
            <a:ext cx="10905066" cy="1135737"/>
          </a:xfrm>
        </p:spPr>
        <p:txBody>
          <a:bodyPr>
            <a:normAutofit/>
          </a:bodyPr>
          <a:lstStyle/>
          <a:p>
            <a:r>
              <a:rPr lang="en-US" sz="3600" dirty="0"/>
              <a:t>The Formal Language Synthesis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B0EED8-429E-B243-996A-6E9CDA0E12AC}"/>
                  </a:ext>
                </a:extLst>
              </p:cNvPr>
              <p:cNvSpPr>
                <a:spLocks noGrp="1"/>
              </p:cNvSpPr>
              <p:nvPr>
                <p:ph idx="1"/>
              </p:nvPr>
            </p:nvSpPr>
            <p:spPr>
              <a:xfrm>
                <a:off x="0" y="975946"/>
                <a:ext cx="11548533" cy="5882054"/>
              </a:xfrm>
            </p:spPr>
            <p:txBody>
              <a:bodyPr>
                <a:normAutofit fontScale="85000" lnSpcReduction="20000"/>
              </a:bodyPr>
              <a:lstStyle/>
              <a:p>
                <a:r>
                  <a:rPr lang="en-US" sz="2200" dirty="0"/>
                  <a:t>Main challenge is to </a:t>
                </a:r>
                <a:r>
                  <a:rPr lang="en-US" sz="2200" b="1" dirty="0"/>
                  <a:t>teach the Generator NN to take actions (e.g. predict tokens) </a:t>
                </a:r>
                <a:r>
                  <a:rPr lang="en-US" sz="2200" dirty="0"/>
                  <a:t>that will result in lemmas that prove target theorems</a:t>
                </a:r>
              </a:p>
              <a:p>
                <a:pPr lvl="1"/>
                <a:r>
                  <a:rPr lang="en-US" sz="1600" dirty="0"/>
                  <a:t>Note: in inductive synthesis it will be the generator’s challenge to take actions that result in programs that satisfy the Input Output examples (IOs) </a:t>
                </a:r>
              </a:p>
              <a:p>
                <a:r>
                  <a:rPr lang="en-US" sz="2200" dirty="0"/>
                  <a:t>In Inductive Synthesis data is as follows</a:t>
                </a:r>
              </a:p>
              <a:p>
                <a:pPr lvl="1"/>
                <a:r>
                  <a:rPr lang="en-US" sz="2200" b="1" dirty="0"/>
                  <a:t>Task = programming (synthesis) task</a:t>
                </a:r>
              </a:p>
              <a:p>
                <a:pPr lvl="2"/>
                <a:r>
                  <a:rPr lang="en-US" sz="2200" dirty="0"/>
                  <a:t>task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r>
                          <a:rPr lang="en-US" sz="2200" i="1">
                            <a:latin typeface="Cambria Math" panose="02040503050406030204" pitchFamily="18" charset="0"/>
                          </a:rPr>
                          <m:t> </m:t>
                        </m:r>
                      </m:sub>
                    </m:sSub>
                    <m:r>
                      <a:rPr lang="en-US" sz="2200" i="1">
                        <a:latin typeface="Cambria Math" panose="02040503050406030204" pitchFamily="18" charset="0"/>
                      </a:rPr>
                      <m:t>=</m:t>
                    </m:r>
                    <m:sSubSup>
                      <m:sSubSupPr>
                        <m:ctrlPr>
                          <a:rPr lang="en-US" sz="2200" i="1">
                            <a:latin typeface="Cambria Math" panose="02040503050406030204" pitchFamily="18" charset="0"/>
                          </a:rPr>
                        </m:ctrlPr>
                      </m:sSubSupPr>
                      <m:e>
                        <m:d>
                          <m:dPr>
                            <m:begChr m:val="{"/>
                            <m:endChr m:val="}"/>
                            <m:ctrlPr>
                              <a:rPr lang="en-US" sz="2200" i="1">
                                <a:latin typeface="Cambria Math" panose="02040503050406030204" pitchFamily="18" charset="0"/>
                              </a:rPr>
                            </m:ctrlPr>
                          </m:d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r>
                                      <a:rPr lang="en-US" sz="2200" i="1">
                                        <a:latin typeface="Cambria Math" panose="02040503050406030204" pitchFamily="18" charset="0"/>
                                      </a:rPr>
                                      <m:t>,</m:t>
                                    </m:r>
                                    <m:r>
                                      <a:rPr lang="en-US" sz="2200" i="1">
                                        <a:latin typeface="Cambria Math" panose="02040503050406030204" pitchFamily="18" charset="0"/>
                                      </a:rPr>
                                      <m:t>𝑗</m:t>
                                    </m:r>
                                  </m:sub>
                                </m:sSub>
                                <m:r>
                                  <a:rPr lang="en-US" sz="2200" i="1">
                                    <a:latin typeface="Cambria Math" panose="02040503050406030204" pitchFamily="18" charset="0"/>
                                  </a:rPr>
                                  <m:t>, </m:t>
                                </m:r>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i="1">
                                        <a:latin typeface="Cambria Math" panose="02040503050406030204" pitchFamily="18" charset="0"/>
                                      </a:rPr>
                                      <m:t>𝑖</m:t>
                                    </m:r>
                                    <m:r>
                                      <a:rPr lang="en-US" sz="2200" i="1">
                                        <a:latin typeface="Cambria Math" panose="02040503050406030204" pitchFamily="18" charset="0"/>
                                      </a:rPr>
                                      <m:t>,</m:t>
                                    </m:r>
                                    <m:r>
                                      <a:rPr lang="en-US" sz="2200" i="1">
                                        <a:latin typeface="Cambria Math" panose="02040503050406030204" pitchFamily="18" charset="0"/>
                                      </a:rPr>
                                      <m:t>𝑗</m:t>
                                    </m:r>
                                  </m:sub>
                                </m:sSub>
                              </m:e>
                            </m:d>
                          </m:e>
                        </m:d>
                      </m:e>
                      <m:sub>
                        <m:r>
                          <a:rPr lang="en-US" sz="2200" i="1">
                            <a:latin typeface="Cambria Math" panose="02040503050406030204" pitchFamily="18" charset="0"/>
                          </a:rPr>
                          <m:t>𝑖</m:t>
                        </m:r>
                        <m:r>
                          <a:rPr lang="en-US" sz="2200" i="1">
                            <a:latin typeface="Cambria Math" panose="02040503050406030204" pitchFamily="18" charset="0"/>
                          </a:rPr>
                          <m:t>=1</m:t>
                        </m:r>
                      </m:sub>
                      <m:sup>
                        <m:sSub>
                          <m:sSubPr>
                            <m:ctrlPr>
                              <a:rPr lang="en-US" sz="2200" i="1">
                                <a:latin typeface="Cambria Math" panose="02040503050406030204" pitchFamily="18" charset="0"/>
                              </a:rPr>
                            </m:ctrlPr>
                          </m:sSubPr>
                          <m:e>
                            <m:r>
                              <a:rPr lang="en-US" sz="2200" i="1">
                                <a:latin typeface="Cambria Math" panose="02040503050406030204" pitchFamily="18" charset="0"/>
                              </a:rPr>
                              <m:t>𝑛</m:t>
                            </m:r>
                          </m:e>
                          <m:sub>
                            <m:r>
                              <a:rPr lang="en-US" sz="2200" i="1">
                                <a:latin typeface="Cambria Math" panose="02040503050406030204" pitchFamily="18" charset="0"/>
                              </a:rPr>
                              <m:t>𝑥𝑖</m:t>
                            </m:r>
                          </m:sub>
                        </m:sSub>
                      </m:sup>
                    </m:sSubSup>
                  </m:oMath>
                </a14:m>
                <a:r>
                  <a:rPr lang="en-US" sz="2200" dirty="0"/>
                  <a:t>  with it’s IOs </a:t>
                </a:r>
              </a:p>
              <a:p>
                <a:pPr lvl="2"/>
                <a:r>
                  <a:rPr lang="en-US" sz="2200" dirty="0"/>
                  <a:t>we want to synthesize program </a:t>
                </a:r>
                <a14:m>
                  <m:oMath xmlns:m="http://schemas.openxmlformats.org/officeDocument/2006/math">
                    <m:acc>
                      <m:accPr>
                        <m:chr m:val="̂"/>
                        <m:ctrlPr>
                          <a:rPr lang="en-US" sz="2200" i="1" dirty="0">
                            <a:latin typeface="Cambria Math" panose="02040503050406030204" pitchFamily="18" charset="0"/>
                          </a:rPr>
                        </m:ctrlPr>
                      </m:accPr>
                      <m:e>
                        <m:r>
                          <a:rPr lang="en-US" sz="2200" i="1" dirty="0">
                            <a:latin typeface="Cambria Math" panose="02040503050406030204" pitchFamily="18" charset="0"/>
                          </a:rPr>
                          <m:t>𝑝</m:t>
                        </m:r>
                      </m:e>
                    </m:acc>
                  </m:oMath>
                </a14:m>
                <a:r>
                  <a:rPr lang="en-US" sz="2200" dirty="0"/>
                  <a:t> </a:t>
                </a:r>
                <a:r>
                  <a:rPr lang="en-US" sz="2200" dirty="0" err="1"/>
                  <a:t>s.t.</a:t>
                </a:r>
                <a:r>
                  <a:rPr lang="en-US" sz="2200" dirty="0"/>
                  <a:t> it satisfies IOs: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panose="02040503050406030204" pitchFamily="18" charset="0"/>
                          </a:rPr>
                          <m:t>𝑝</m:t>
                        </m:r>
                      </m:e>
                    </m:acc>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r>
                              <a:rPr lang="en-US" sz="2200" i="1">
                                <a:latin typeface="Cambria Math" panose="02040503050406030204" pitchFamily="18" charset="0"/>
                              </a:rPr>
                              <m:t>,</m:t>
                            </m:r>
                            <m:r>
                              <a:rPr lang="en-US" sz="2200" i="1">
                                <a:latin typeface="Cambria Math" panose="02040503050406030204" pitchFamily="18" charset="0"/>
                              </a:rPr>
                              <m:t>𝑗</m:t>
                            </m:r>
                            <m:r>
                              <a:rPr lang="en-US" sz="2200" i="1">
                                <a:latin typeface="Cambria Math" panose="02040503050406030204" pitchFamily="18" charset="0"/>
                              </a:rPr>
                              <m:t> </m:t>
                            </m:r>
                          </m:sub>
                        </m:sSub>
                      </m:e>
                    </m:d>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i="1">
                            <a:latin typeface="Cambria Math" panose="02040503050406030204" pitchFamily="18" charset="0"/>
                          </a:rPr>
                          <m:t>𝑖</m:t>
                        </m:r>
                        <m:r>
                          <a:rPr lang="en-US" sz="2200" i="1">
                            <a:latin typeface="Cambria Math" panose="02040503050406030204" pitchFamily="18" charset="0"/>
                          </a:rPr>
                          <m:t>,</m:t>
                        </m:r>
                        <m:r>
                          <a:rPr lang="en-US" sz="2200" i="1">
                            <a:latin typeface="Cambria Math" panose="02040503050406030204" pitchFamily="18" charset="0"/>
                          </a:rPr>
                          <m:t>𝑗</m:t>
                        </m:r>
                      </m:sub>
                    </m:sSub>
                  </m:oMath>
                </a14:m>
                <a:endParaRPr lang="en-US" sz="2200" dirty="0"/>
              </a:p>
              <a:p>
                <a:pPr lvl="1"/>
                <a:r>
                  <a:rPr lang="en-US" sz="2200" dirty="0"/>
                  <a:t>Usually </a:t>
                </a:r>
                <a:r>
                  <a:rPr lang="en-US" sz="2200" b="1" dirty="0"/>
                  <a:t>a (synthesis) task has a (unseen) ground truth program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𝑝</m:t>
                        </m:r>
                      </m:e>
                      <m:sup>
                        <m:r>
                          <a:rPr lang="en-US" sz="2200" i="1">
                            <a:latin typeface="Cambria Math" panose="02040503050406030204" pitchFamily="18" charset="0"/>
                          </a:rPr>
                          <m:t>∗</m:t>
                        </m:r>
                      </m:sup>
                    </m:sSup>
                  </m:oMath>
                </a14:m>
                <a:endParaRPr lang="en-US" sz="2200" dirty="0"/>
              </a:p>
              <a:p>
                <a:pPr lvl="2"/>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r>
                          <a:rPr lang="en-US" sz="1800" i="1">
                            <a:latin typeface="Cambria Math" panose="02040503050406030204" pitchFamily="18" charset="0"/>
                          </a:rPr>
                          <m:t> </m:t>
                        </m:r>
                      </m:sub>
                    </m:sSub>
                    <m:r>
                      <a:rPr lang="en-US" sz="1800" i="1">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𝑝</m:t>
                        </m:r>
                      </m:e>
                      <m:sup>
                        <m:r>
                          <a:rPr lang="en-US" sz="1800" i="1">
                            <a:latin typeface="Cambria Math" panose="02040503050406030204" pitchFamily="18" charset="0"/>
                            <a:ea typeface="Cambria Math" panose="02040503050406030204" pitchFamily="18" charset="0"/>
                          </a:rPr>
                          <m:t>∗</m:t>
                        </m:r>
                      </m:sup>
                    </m:sSup>
                  </m:oMath>
                </a14:m>
                <a:r>
                  <a:rPr lang="en-US" sz="1800" dirty="0"/>
                  <a:t>  (so IOs/task have corresponding true program)</a:t>
                </a:r>
              </a:p>
              <a:p>
                <a:pPr lvl="1"/>
                <a:r>
                  <a:rPr lang="en-US" sz="2600" dirty="0"/>
                  <a:t>Solve a batch of (synthesis) tasks </a:t>
                </a:r>
                <a14:m>
                  <m:oMath xmlns:m="http://schemas.openxmlformats.org/officeDocument/2006/math">
                    <m:r>
                      <a:rPr lang="en-US" sz="2600" i="1">
                        <a:latin typeface="Cambria Math" panose="02040503050406030204" pitchFamily="18" charset="0"/>
                      </a:rPr>
                      <m:t>𝑋</m:t>
                    </m:r>
                    <m:r>
                      <a:rPr lang="en-US" sz="2600" i="1">
                        <a:latin typeface="Cambria Math" panose="02040503050406030204" pitchFamily="18" charset="0"/>
                      </a:rPr>
                      <m:t>=</m:t>
                    </m:r>
                    <m:sSubSup>
                      <m:sSubSupPr>
                        <m:ctrlPr>
                          <a:rPr lang="en-US" sz="2600" i="1">
                            <a:latin typeface="Cambria Math" panose="02040503050406030204" pitchFamily="18" charset="0"/>
                          </a:rPr>
                        </m:ctrlPr>
                      </m:sSubSupPr>
                      <m:e>
                        <m:d>
                          <m:dPr>
                            <m:begChr m:val="{"/>
                            <m:endChr m:val="}"/>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𝑖</m:t>
                                </m:r>
                              </m:sub>
                            </m:sSub>
                          </m:e>
                        </m:d>
                      </m:e>
                      <m:sub>
                        <m:r>
                          <a:rPr lang="en-US" sz="2600" i="1">
                            <a:latin typeface="Cambria Math" panose="02040503050406030204" pitchFamily="18" charset="0"/>
                          </a:rPr>
                          <m:t>𝑖</m:t>
                        </m:r>
                        <m:r>
                          <a:rPr lang="en-US" sz="2600" i="1">
                            <a:latin typeface="Cambria Math" panose="02040503050406030204" pitchFamily="18" charset="0"/>
                          </a:rPr>
                          <m:t>=1</m:t>
                        </m:r>
                      </m:sub>
                      <m:sup>
                        <m:r>
                          <a:rPr lang="en-US" sz="2600" i="1">
                            <a:latin typeface="Cambria Math" panose="02040503050406030204" pitchFamily="18" charset="0"/>
                          </a:rPr>
                          <m:t>𝑁</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e>
                            </m:d>
                          </m:e>
                          <m:sub>
                            <m:r>
                              <a:rPr lang="en-US" i="1">
                                <a:latin typeface="Cambria Math" panose="02040503050406030204" pitchFamily="18" charset="0"/>
                              </a:rPr>
                              <m:t>𝑗</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ub>
                            </m:sSub>
                          </m:sup>
                        </m:sSubSup>
                        <m:r>
                          <a:rPr lang="en-US" i="1">
                            <a:latin typeface="Cambria Math" panose="02040503050406030204" pitchFamily="18" charset="0"/>
                          </a:rPr>
                          <m:t>}</m:t>
                        </m:r>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sSubSup>
                  </m:oMath>
                </a14:m>
                <a:endParaRPr lang="en-US" dirty="0"/>
              </a:p>
              <a:p>
                <a:r>
                  <a:rPr lang="en-US" sz="2200" dirty="0"/>
                  <a:t>For Theorem Proving </a:t>
                </a:r>
              </a:p>
              <a:p>
                <a:pPr lvl="1"/>
                <a:r>
                  <a:rPr lang="en-US" sz="2200" dirty="0"/>
                  <a:t>Task = fill holes with synthesized lemmas in a tactic sketch</a:t>
                </a:r>
              </a:p>
              <a:p>
                <a:pPr lvl="2"/>
                <a:r>
                  <a:rPr lang="en-US" sz="1800" dirty="0" err="1"/>
                  <a:t>X_i</a:t>
                </a:r>
                <a:r>
                  <a:rPr lang="en-US" sz="1800" dirty="0"/>
                  <a:t> &lt;-&gt; </a:t>
                </a:r>
                <a:r>
                  <a:rPr lang="en-US" sz="1800" dirty="0" err="1"/>
                  <a:t>thm</a:t>
                </a:r>
                <a:r>
                  <a:rPr lang="en-US" sz="1800" dirty="0"/>
                  <a:t> to proven via lemma prediction</a:t>
                </a:r>
              </a:p>
              <a:p>
                <a:pPr lvl="2"/>
                <a:r>
                  <a:rPr lang="en-US" sz="1800" dirty="0"/>
                  <a:t>Task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r>
                          <a:rPr lang="en-US" sz="1800" i="1">
                            <a:latin typeface="Cambria Math" panose="02040503050406030204" pitchFamily="18" charset="0"/>
                          </a:rPr>
                          <m:t> </m:t>
                        </m:r>
                      </m:sub>
                    </m:sSub>
                    <m:r>
                      <a:rPr lang="en-US" sz="1800" i="1">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&lt;</m:t>
                        </m:r>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r>
                      <a:rPr lang="en-US" sz="1800" b="0" i="1" smtClean="0">
                        <a:latin typeface="Cambria Math" panose="02040503050406030204" pitchFamily="18" charset="0"/>
                      </a:rPr>
                      <m:t>𝑝</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r>
                      <a:rPr lang="en-US" sz="1800" b="0" i="1" smtClean="0">
                        <a:latin typeface="Cambria Math" panose="02040503050406030204" pitchFamily="18" charset="0"/>
                      </a:rPr>
                      <m:t>𝑠𝑘𝑒𝑡𝑐</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𝑙</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&gt;</m:t>
                    </m:r>
                  </m:oMath>
                </a14:m>
                <a:endParaRPr lang="en-US" sz="1800" dirty="0"/>
              </a:p>
              <a:p>
                <a:pPr lvl="2"/>
                <a:r>
                  <a:rPr lang="en-US" sz="1800" dirty="0" err="1"/>
                  <a:t>y_i</a:t>
                </a:r>
                <a:r>
                  <a:rPr lang="en-US" sz="1800" dirty="0"/>
                  <a:t> = </a:t>
                </a:r>
                <a:r>
                  <a:rPr lang="en-US" sz="1800" dirty="0" err="1"/>
                  <a:t>l_i</a:t>
                </a:r>
                <a:r>
                  <a:rPr lang="en-US" sz="1800" dirty="0"/>
                  <a:t> </a:t>
                </a:r>
              </a:p>
              <a:p>
                <a:pPr lvl="2"/>
                <a:r>
                  <a:rPr lang="en-US" sz="1800" dirty="0"/>
                  <a:t>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oMath>
                </a14:m>
                <a:r>
                  <a:rPr lang="en-US" sz="1800" dirty="0"/>
                  <a:t> is a theorem to prove</a:t>
                </a:r>
              </a:p>
              <a:p>
                <a:pPr lvl="2"/>
                <a14:m>
                  <m:oMath xmlns:m="http://schemas.openxmlformats.org/officeDocument/2006/math">
                    <m:r>
                      <a:rPr lang="en-US" sz="1800" i="1">
                        <a:latin typeface="Cambria Math" panose="02040503050406030204" pitchFamily="18" charset="0"/>
                      </a:rPr>
                      <m:t>𝑝</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𝑖</m:t>
                        </m:r>
                      </m:sub>
                    </m:sSub>
                  </m:oMath>
                </a14:m>
                <a:r>
                  <a:rPr lang="en-US" sz="1800" dirty="0"/>
                  <a:t> is the proof state needed before lemmas l</a:t>
                </a:r>
              </a:p>
              <a:p>
                <a:pPr lvl="2"/>
                <a14:m>
                  <m:oMath xmlns:m="http://schemas.openxmlformats.org/officeDocument/2006/math">
                    <m:r>
                      <a:rPr lang="en-US" sz="1800" i="1">
                        <a:latin typeface="Cambria Math" panose="02040503050406030204" pitchFamily="18" charset="0"/>
                      </a:rPr>
                      <m:t>𝑠𝑘𝑒𝑡𝑐</m:t>
                    </m:r>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𝑖</m:t>
                        </m:r>
                      </m:sub>
                    </m:sSub>
                  </m:oMath>
                </a14:m>
                <a:r>
                  <a:rPr lang="en-US" sz="1800" dirty="0"/>
                  <a:t> is a tactic script with only missing lemma corresponding to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𝑙</m:t>
                        </m:r>
                      </m:e>
                      <m:sub>
                        <m:r>
                          <a:rPr lang="en-US" sz="1800" i="1">
                            <a:latin typeface="Cambria Math" panose="02040503050406030204" pitchFamily="18" charset="0"/>
                          </a:rPr>
                          <m:t>𝑖</m:t>
                        </m:r>
                      </m:sub>
                    </m:sSub>
                  </m:oMath>
                </a14:m>
                <a:endParaRPr lang="en-US" sz="1800" dirty="0"/>
              </a:p>
              <a:p>
                <a:pPr lvl="2"/>
                <a:r>
                  <a:rPr lang="en-US" sz="1800" dirty="0"/>
                  <a:t>Lemma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𝑙</m:t>
                        </m:r>
                      </m:e>
                      <m:sub>
                        <m:r>
                          <a:rPr lang="en-US" sz="1800" i="1">
                            <a:latin typeface="Cambria Math" panose="02040503050406030204" pitchFamily="18" charset="0"/>
                          </a:rPr>
                          <m:t>𝑖</m:t>
                        </m:r>
                      </m:sub>
                    </m:sSub>
                    <m:r>
                      <a:rPr lang="en-US" sz="1800" i="1">
                        <a:latin typeface="Cambria Math" panose="02040503050406030204" pitchFamily="18" charset="0"/>
                      </a:rPr>
                      <m:t> </m:t>
                    </m:r>
                  </m:oMath>
                </a14:m>
                <a:r>
                  <a:rPr lang="en-US" sz="1800" dirty="0"/>
                  <a:t>is the target (ground truth) lemma (when available)</a:t>
                </a:r>
              </a:p>
              <a:p>
                <a:r>
                  <a:rPr lang="en-US" sz="2600" dirty="0"/>
                  <a:t>Prove a batch of theorems by predicting lemmas </a:t>
                </a:r>
                <a14:m>
                  <m:oMath xmlns:m="http://schemas.openxmlformats.org/officeDocument/2006/math">
                    <m:r>
                      <a:rPr lang="en-US" sz="2600" i="1">
                        <a:latin typeface="Cambria Math" panose="02040503050406030204" pitchFamily="18" charset="0"/>
                      </a:rPr>
                      <m:t>𝑋</m:t>
                    </m:r>
                    <m:r>
                      <a:rPr lang="en-US" sz="2600" i="1">
                        <a:latin typeface="Cambria Math" panose="02040503050406030204" pitchFamily="18" charset="0"/>
                      </a:rPr>
                      <m:t>=</m:t>
                    </m:r>
                    <m:sSubSup>
                      <m:sSubSupPr>
                        <m:ctrlPr>
                          <a:rPr lang="en-US" sz="2600" i="1">
                            <a:latin typeface="Cambria Math" panose="02040503050406030204" pitchFamily="18" charset="0"/>
                          </a:rPr>
                        </m:ctrlPr>
                      </m:sSubSupPr>
                      <m:e>
                        <m:d>
                          <m:dPr>
                            <m:begChr m:val="{"/>
                            <m:endChr m:val="}"/>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smtClean="0">
                                    <a:latin typeface="Cambria Math" panose="02040503050406030204" pitchFamily="18" charset="0"/>
                                  </a:rPr>
                                  <m:t>&lt;</m:t>
                                </m:r>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r>
                              <a:rPr lang="en-US" sz="2600" i="1">
                                <a:latin typeface="Cambria Math" panose="02040503050406030204" pitchFamily="18" charset="0"/>
                              </a:rPr>
                              <m:t>𝑝</m:t>
                            </m:r>
                            <m:sSub>
                              <m:sSubPr>
                                <m:ctrlPr>
                                  <a:rPr lang="en-US" sz="2600" i="1">
                                    <a:latin typeface="Cambria Math" panose="02040503050406030204" pitchFamily="18" charset="0"/>
                                  </a:rPr>
                                </m:ctrlPr>
                              </m:sSubPr>
                              <m:e>
                                <m:r>
                                  <a:rPr lang="en-US" sz="2600" i="1">
                                    <a:latin typeface="Cambria Math" panose="02040503050406030204" pitchFamily="18" charset="0"/>
                                  </a:rPr>
                                  <m:t>𝑠</m:t>
                                </m:r>
                              </m:e>
                              <m:sub>
                                <m:r>
                                  <a:rPr lang="en-US" sz="2600" i="1">
                                    <a:latin typeface="Cambria Math" panose="02040503050406030204" pitchFamily="18" charset="0"/>
                                  </a:rPr>
                                  <m:t>𝑖</m:t>
                                </m:r>
                              </m:sub>
                            </m:sSub>
                            <m:r>
                              <a:rPr lang="en-US" sz="2600" i="1">
                                <a:latin typeface="Cambria Math" panose="02040503050406030204" pitchFamily="18" charset="0"/>
                              </a:rPr>
                              <m:t>, </m:t>
                            </m:r>
                            <m:r>
                              <a:rPr lang="en-US" sz="2600" i="1">
                                <a:latin typeface="Cambria Math" panose="02040503050406030204" pitchFamily="18" charset="0"/>
                              </a:rPr>
                              <m:t>𝑠𝑘𝑒𝑡𝑐</m:t>
                            </m:r>
                            <m:sSub>
                              <m:sSubPr>
                                <m:ctrlPr>
                                  <a:rPr lang="en-US" sz="2600" i="1">
                                    <a:latin typeface="Cambria Math" panose="02040503050406030204" pitchFamily="18" charset="0"/>
                                  </a:rPr>
                                </m:ctrlPr>
                              </m:sSubPr>
                              <m:e>
                                <m:r>
                                  <a:rPr lang="en-US" sz="2600" i="1">
                                    <a:latin typeface="Cambria Math" panose="02040503050406030204" pitchFamily="18" charset="0"/>
                                  </a:rPr>
                                  <m:t>h</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panose="02040503050406030204" pitchFamily="18" charset="0"/>
                                  </a:rPr>
                                </m:ctrlPr>
                              </m:sSubPr>
                              <m:e>
                                <m:r>
                                  <a:rPr lang="en-US" sz="2600" i="1">
                                    <a:latin typeface="Cambria Math" panose="02040503050406030204" pitchFamily="18" charset="0"/>
                                  </a:rPr>
                                  <m:t>𝑙</m:t>
                                </m:r>
                              </m:e>
                              <m:sub>
                                <m:r>
                                  <a:rPr lang="en-US" sz="2600" i="1">
                                    <a:latin typeface="Cambria Math" panose="02040503050406030204" pitchFamily="18" charset="0"/>
                                  </a:rPr>
                                  <m:t>𝑖</m:t>
                                </m:r>
                              </m:sub>
                            </m:sSub>
                            <m:r>
                              <a:rPr lang="en-US" sz="2600" i="1">
                                <a:latin typeface="Cambria Math" panose="02040503050406030204" pitchFamily="18" charset="0"/>
                              </a:rPr>
                              <m:t>&gt;</m:t>
                            </m:r>
                          </m:e>
                        </m:d>
                      </m:e>
                      <m:sub>
                        <m:r>
                          <a:rPr lang="en-US" sz="2600" i="1">
                            <a:latin typeface="Cambria Math" panose="02040503050406030204" pitchFamily="18" charset="0"/>
                          </a:rPr>
                          <m:t>𝑖</m:t>
                        </m:r>
                        <m:r>
                          <a:rPr lang="en-US" sz="2600" i="1">
                            <a:latin typeface="Cambria Math" panose="02040503050406030204" pitchFamily="18" charset="0"/>
                          </a:rPr>
                          <m:t>=1</m:t>
                        </m:r>
                      </m:sub>
                      <m:sup>
                        <m:r>
                          <a:rPr lang="en-US" sz="2600" i="1">
                            <a:latin typeface="Cambria Math" panose="02040503050406030204" pitchFamily="18" charset="0"/>
                          </a:rPr>
                          <m:t>𝑁</m:t>
                        </m:r>
                      </m:sup>
                    </m:sSubSup>
                  </m:oMath>
                </a14:m>
                <a:endParaRPr lang="en-US" sz="2600" dirty="0"/>
              </a:p>
            </p:txBody>
          </p:sp>
        </mc:Choice>
        <mc:Fallback xmlns="">
          <p:sp>
            <p:nvSpPr>
              <p:cNvPr id="3" name="Content Placeholder 2">
                <a:extLst>
                  <a:ext uri="{FF2B5EF4-FFF2-40B4-BE49-F238E27FC236}">
                    <a16:creationId xmlns:a16="http://schemas.microsoft.com/office/drawing/2014/main" id="{B9B0EED8-429E-B243-996A-6E9CDA0E12AC}"/>
                  </a:ext>
                </a:extLst>
              </p:cNvPr>
              <p:cNvSpPr>
                <a:spLocks noGrp="1" noRot="1" noChangeAspect="1" noMove="1" noResize="1" noEditPoints="1" noAdjustHandles="1" noChangeArrowheads="1" noChangeShapeType="1" noTextEdit="1"/>
              </p:cNvSpPr>
              <p:nvPr>
                <p:ph idx="1"/>
              </p:nvPr>
            </p:nvSpPr>
            <p:spPr>
              <a:xfrm>
                <a:off x="0" y="975946"/>
                <a:ext cx="11548533" cy="5882054"/>
              </a:xfrm>
              <a:blipFill>
                <a:blip r:embed="rId3"/>
                <a:stretch>
                  <a:fillRect l="-659" t="-1724"/>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91347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7825F2-8F74-3346-8424-CC477D1F4C01}"/>
              </a:ext>
            </a:extLst>
          </p:cNvPr>
          <p:cNvSpPr>
            <a:spLocks noGrp="1"/>
          </p:cNvSpPr>
          <p:nvPr>
            <p:ph type="title"/>
          </p:nvPr>
        </p:nvSpPr>
        <p:spPr>
          <a:xfrm>
            <a:off x="643467" y="321734"/>
            <a:ext cx="10905066" cy="1135737"/>
          </a:xfrm>
        </p:spPr>
        <p:txBody>
          <a:bodyPr>
            <a:normAutofit/>
          </a:bodyPr>
          <a:lstStyle/>
          <a:p>
            <a:r>
              <a:rPr lang="en-US" sz="3600" dirty="0"/>
              <a:t>One possible algorithm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B0EED8-429E-B243-996A-6E9CDA0E12AC}"/>
                  </a:ext>
                </a:extLst>
              </p:cNvPr>
              <p:cNvSpPr>
                <a:spLocks noGrp="1"/>
              </p:cNvSpPr>
              <p:nvPr>
                <p:ph idx="1"/>
              </p:nvPr>
            </p:nvSpPr>
            <p:spPr>
              <a:xfrm>
                <a:off x="643467" y="1457471"/>
                <a:ext cx="10905066" cy="5400528"/>
              </a:xfrm>
            </p:spPr>
            <p:txBody>
              <a:bodyPr>
                <a:normAutofit fontScale="85000" lnSpcReduction="20000"/>
              </a:bodyPr>
              <a:lstStyle/>
              <a:p>
                <a:r>
                  <a:rPr lang="en-US" sz="2000" dirty="0"/>
                  <a:t>In the style of EC^2/Dream Coder</a:t>
                </a:r>
              </a:p>
              <a:p>
                <a:r>
                  <a:rPr lang="en-US" sz="2000" dirty="0"/>
                  <a:t>Algorithm outline</a:t>
                </a:r>
              </a:p>
              <a:p>
                <a:r>
                  <a:rPr lang="en-US" sz="2000" dirty="0"/>
                  <a:t>Explore (Conjecture)</a:t>
                </a:r>
              </a:p>
              <a:p>
                <a:pPr lvl="1"/>
                <a:r>
                  <a:rPr lang="en-US" sz="1600" dirty="0"/>
                  <a:t>Have Synthesizer (</a:t>
                </a:r>
                <a:r>
                  <a:rPr lang="en-US" sz="1600" dirty="0" err="1"/>
                  <a:t>EGenNN+Search</a:t>
                </a:r>
                <a:r>
                  <a:rPr lang="en-US" sz="1600" dirty="0"/>
                  <a:t>) generate valid programs/lemmas</a:t>
                </a:r>
              </a:p>
              <a:p>
                <a:pPr lvl="2"/>
                <a:r>
                  <a:rPr lang="en-US" sz="1200" dirty="0"/>
                  <a:t>Possible lemma augmentation by sampling DSL (PCFG) [“dreaming”] to get more theorems</a:t>
                </a:r>
              </a:p>
              <a:p>
                <a:pPr lvl="1"/>
                <a:r>
                  <a:rPr lang="en-US" sz="1600" dirty="0"/>
                  <a:t>Collect valid programs/lemmas in a “frontier”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𝐹</m:t>
                        </m:r>
                      </m:e>
                      <m:sub>
                        <m:r>
                          <a:rPr lang="en-US" sz="1600" b="0" i="1" smtClean="0">
                            <a:latin typeface="Cambria Math" panose="02040503050406030204" pitchFamily="18" charset="0"/>
                          </a:rPr>
                          <m:t>𝑡</m:t>
                        </m:r>
                      </m:sub>
                    </m:sSub>
                  </m:oMath>
                </a14:m>
                <a:r>
                  <a:rPr lang="en-US" sz="1600" dirty="0"/>
                  <a:t> for each target theorem t</a:t>
                </a:r>
              </a:p>
              <a:p>
                <a:r>
                  <a:rPr lang="en-US" sz="2000" dirty="0"/>
                  <a:t>Compile (Learn actions) [fitting]</a:t>
                </a:r>
              </a:p>
              <a:p>
                <a:pPr lvl="1"/>
                <a:r>
                  <a:rPr lang="en-US" sz="1600" dirty="0"/>
                  <a:t>Have </a:t>
                </a:r>
                <a:r>
                  <a:rPr lang="en-US" sz="1600" dirty="0" err="1"/>
                  <a:t>GenNN</a:t>
                </a:r>
                <a:r>
                  <a:rPr lang="en-US" sz="1600" dirty="0"/>
                  <a:t> Fit the frontier programs/lemmas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𝐹</m:t>
                        </m:r>
                      </m:e>
                      <m:sub>
                        <m:r>
                          <a:rPr lang="en-US" sz="1600" b="0" i="1" smtClean="0">
                            <a:latin typeface="Cambria Math" panose="02040503050406030204" pitchFamily="18" charset="0"/>
                          </a:rPr>
                          <m:t>𝑡</m:t>
                        </m:r>
                      </m:sub>
                    </m:sSub>
                  </m:oMath>
                </a14:m>
                <a:r>
                  <a:rPr lang="en-US" sz="1600" dirty="0"/>
                  <a:t> – essentially NN “learns to do search in one shot”</a:t>
                </a:r>
              </a:p>
              <a:p>
                <a:pPr lvl="1"/>
                <a:r>
                  <a:rPr lang="en-US" sz="1600" dirty="0"/>
                  <a:t>Optionally do data augmentation to improve ”one shot” (generative) Generalization of </a:t>
                </a:r>
                <a:r>
                  <a:rPr lang="en-US" sz="1600" dirty="0" err="1"/>
                  <a:t>GenNN</a:t>
                </a:r>
                <a:r>
                  <a:rPr lang="en-US" sz="1600" dirty="0"/>
                  <a:t> </a:t>
                </a:r>
              </a:p>
              <a:p>
                <a:pPr lvl="2"/>
                <a:r>
                  <a:rPr lang="en-US" sz="1200" dirty="0"/>
                  <a:t>e.g. via sampling probabilistic DSL (PCFG) [“dreaming”] to get more lemmas, sample equivalent programs/lemmas from an e-graphs, … </a:t>
                </a:r>
              </a:p>
              <a:p>
                <a:r>
                  <a:rPr lang="en-US" sz="2000" dirty="0"/>
                  <a:t>Compress (Learn DSL search space)</a:t>
                </a:r>
              </a:p>
              <a:p>
                <a:pPr lvl="1"/>
                <a:r>
                  <a:rPr lang="en-US" sz="1600" dirty="0"/>
                  <a:t>Improve DSL via some objective that correlates/causes Synthesis to be better later</a:t>
                </a:r>
                <a:endParaRPr lang="en-US" sz="1200" dirty="0"/>
              </a:p>
              <a:p>
                <a:pPr lvl="1"/>
                <a:r>
                  <a:rPr lang="en-US" sz="1600" dirty="0"/>
                  <a:t>Example:</a:t>
                </a:r>
              </a:p>
              <a:p>
                <a:pPr lvl="1"/>
                <a:r>
                  <a:rPr lang="en-US" sz="1600" dirty="0"/>
                  <a:t>Improve DSL that maximizes likelihood/MAP of data X (IOs/</a:t>
                </a:r>
                <a:r>
                  <a:rPr lang="en-US" sz="1600" dirty="0" err="1"/>
                  <a:t>theomes</a:t>
                </a:r>
                <a:r>
                  <a:rPr lang="en-US" sz="1600" dirty="0"/>
                  <a:t>/lemmas)</a:t>
                </a:r>
              </a:p>
              <a:p>
                <a:pPr lvl="2"/>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𝑚𝑎𝑥</m:t>
                        </m:r>
                      </m:e>
                      <m:sub>
                        <m:r>
                          <a:rPr lang="en-US" sz="1200" b="0" i="1" smtClean="0">
                            <a:latin typeface="Cambria Math" panose="02040503050406030204" pitchFamily="18" charset="0"/>
                          </a:rPr>
                          <m:t>𝐷𝑆𝐿</m:t>
                        </m:r>
                      </m:sub>
                    </m:sSub>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Pr</m:t>
                        </m:r>
                      </m:fName>
                      <m:e>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r>
                              <a:rPr lang="en-US" sz="1200" b="0" i="1" smtClean="0">
                                <a:latin typeface="Cambria Math" panose="02040503050406030204" pitchFamily="18" charset="0"/>
                              </a:rPr>
                              <m:t> </m:t>
                            </m:r>
                          </m:e>
                        </m:d>
                      </m:e>
                    </m:func>
                    <m:r>
                      <a:rPr lang="en-US" sz="1200" b="0" i="1" smtClean="0">
                        <a:latin typeface="Cambria Math" panose="02040503050406030204" pitchFamily="18" charset="0"/>
                      </a:rPr>
                      <m:t>𝐷𝑆𝐿</m:t>
                    </m:r>
                    <m:r>
                      <a:rPr lang="en-US" sz="1200" b="0" i="1" smtClean="0">
                        <a:latin typeface="Cambria Math" panose="02040503050406030204" pitchFamily="18" charset="0"/>
                      </a:rPr>
                      <m:t> ;</m:t>
                    </m:r>
                    <m:r>
                      <a:rPr lang="en-US" sz="1200" b="0" i="1" smtClean="0">
                        <a:latin typeface="Cambria Math" panose="02040503050406030204" pitchFamily="18" charset="0"/>
                      </a:rPr>
                      <m:t>𝐶𝐺𝑒𝑛𝑁𝑁</m:t>
                    </m:r>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𝐹</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oMath>
                </a14:m>
                <a:endParaRPr lang="en-US" sz="1200" b="0" dirty="0"/>
              </a:p>
              <a:p>
                <a:pPr lvl="2"/>
                <a:r>
                  <a:rPr lang="en-US" sz="1200" dirty="0"/>
                  <a:t>AIC</a:t>
                </a:r>
                <a:endParaRPr lang="en-US" sz="1200" b="0" dirty="0"/>
              </a:p>
              <a:p>
                <a:pPr lvl="1"/>
                <a:r>
                  <a:rPr lang="en-US" sz="1600" dirty="0"/>
                  <a:t>Improve DSL by choosing sub terms from programs/lemmas in frontier</a:t>
                </a:r>
              </a:p>
              <a:p>
                <a:r>
                  <a:rPr lang="en-US" sz="2000" dirty="0"/>
                  <a:t>Compile2 (Learn new search space) </a:t>
                </a:r>
              </a:p>
              <a:p>
                <a:pPr lvl="1"/>
                <a:r>
                  <a:rPr lang="en-US" sz="1600" dirty="0"/>
                  <a:t>Fit new actions since DSL changed</a:t>
                </a:r>
              </a:p>
              <a:p>
                <a:pPr lvl="1"/>
                <a:r>
                  <a:rPr lang="en-US" sz="1600" dirty="0"/>
                  <a:t>Given new DSL have </a:t>
                </a:r>
                <a:r>
                  <a:rPr lang="en-US" sz="1600" dirty="0" err="1"/>
                  <a:t>GenNN</a:t>
                </a:r>
                <a:r>
                  <a:rPr lang="en-US" sz="1600" dirty="0"/>
                  <a:t> predict the new compressed actions (e.g. predict new abstraction tokens)</a:t>
                </a:r>
              </a:p>
              <a:p>
                <a:r>
                  <a:rPr lang="en-US" sz="2000" dirty="0"/>
                  <a:t>Note: final step exponentially improves search by discouraging as granular prediction of language constructs -- </a:t>
                </a:r>
                <a:r>
                  <a:rPr lang="en-US" sz="2000" b="1" dirty="0"/>
                  <a:t>instead encouraging re-usability &amp; compositionality</a:t>
                </a:r>
              </a:p>
            </p:txBody>
          </p:sp>
        </mc:Choice>
        <mc:Fallback xmlns="">
          <p:sp>
            <p:nvSpPr>
              <p:cNvPr id="3" name="Content Placeholder 2">
                <a:extLst>
                  <a:ext uri="{FF2B5EF4-FFF2-40B4-BE49-F238E27FC236}">
                    <a16:creationId xmlns:a16="http://schemas.microsoft.com/office/drawing/2014/main" id="{B9B0EED8-429E-B243-996A-6E9CDA0E12AC}"/>
                  </a:ext>
                </a:extLst>
              </p:cNvPr>
              <p:cNvSpPr>
                <a:spLocks noGrp="1" noRot="1" noChangeAspect="1" noMove="1" noResize="1" noEditPoints="1" noAdjustHandles="1" noChangeArrowheads="1" noChangeShapeType="1" noTextEdit="1"/>
              </p:cNvSpPr>
              <p:nvPr>
                <p:ph idx="1"/>
              </p:nvPr>
            </p:nvSpPr>
            <p:spPr>
              <a:xfrm>
                <a:off x="643467" y="1457471"/>
                <a:ext cx="10905066" cy="5400528"/>
              </a:xfrm>
              <a:blipFill>
                <a:blip r:embed="rId3"/>
                <a:stretch>
                  <a:fillRect l="-233" t="-140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16529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7825F2-8F74-3346-8424-CC477D1F4C01}"/>
              </a:ext>
            </a:extLst>
          </p:cNvPr>
          <p:cNvSpPr>
            <a:spLocks noGrp="1"/>
          </p:cNvSpPr>
          <p:nvPr>
            <p:ph type="title"/>
          </p:nvPr>
        </p:nvSpPr>
        <p:spPr>
          <a:xfrm>
            <a:off x="643467" y="-12370"/>
            <a:ext cx="10905066" cy="1135737"/>
          </a:xfrm>
        </p:spPr>
        <p:txBody>
          <a:bodyPr>
            <a:normAutofit/>
          </a:bodyPr>
          <a:lstStyle/>
          <a:p>
            <a:r>
              <a:rPr lang="en-US" sz="3600" dirty="0"/>
              <a:t>Another Possible algorithm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B0EED8-429E-B243-996A-6E9CDA0E12AC}"/>
                  </a:ext>
                </a:extLst>
              </p:cNvPr>
              <p:cNvSpPr>
                <a:spLocks noGrp="1"/>
              </p:cNvSpPr>
              <p:nvPr>
                <p:ph idx="1"/>
              </p:nvPr>
            </p:nvSpPr>
            <p:spPr>
              <a:xfrm>
                <a:off x="643467" y="937432"/>
                <a:ext cx="10905066" cy="5916990"/>
              </a:xfrm>
            </p:spPr>
            <p:txBody>
              <a:bodyPr>
                <a:normAutofit lnSpcReduction="10000"/>
              </a:bodyPr>
              <a:lstStyle/>
              <a:p>
                <a:r>
                  <a:rPr lang="en-US" sz="2000" dirty="0"/>
                  <a:t>Insight: if Execute fails to produce valid programs/lemmas there is no learning signal!</a:t>
                </a:r>
              </a:p>
              <a:p>
                <a:r>
                  <a:rPr lang="en-US" sz="2000" dirty="0"/>
                  <a:t>Therefore, instead always give learning signal, including in negative cases.</a:t>
                </a:r>
              </a:p>
              <a:p>
                <a:pPr lvl="1"/>
                <a:r>
                  <a:rPr lang="en-US" sz="1600" dirty="0"/>
                  <a:t>Compression, remains unchanged</a:t>
                </a:r>
              </a:p>
              <a:p>
                <a:r>
                  <a:rPr lang="en-US" sz="2000" dirty="0"/>
                  <a:t>New Algorithm outline:</a:t>
                </a:r>
              </a:p>
              <a:p>
                <a:r>
                  <a:rPr lang="en-US" sz="2000" dirty="0"/>
                  <a:t>Explore (Conjecture-Learn):</a:t>
                </a:r>
              </a:p>
              <a:p>
                <a:pPr lvl="1"/>
                <a:r>
                  <a:rPr lang="en-US" sz="1600" dirty="0"/>
                  <a:t>For batch of target theorems </a:t>
                </a:r>
                <a14:m>
                  <m:oMath xmlns:m="http://schemas.openxmlformats.org/officeDocument/2006/math">
                    <m:r>
                      <a:rPr lang="en-US" sz="1600" i="1">
                        <a:latin typeface="Cambria Math" panose="02040503050406030204" pitchFamily="18" charset="0"/>
                      </a:rPr>
                      <m:t> </m:t>
                    </m:r>
                    <m:acc>
                      <m:accPr>
                        <m:chr m:val="̂"/>
                        <m:ctrlPr>
                          <a:rPr lang="en-US" sz="1600" i="1">
                            <a:latin typeface="Cambria Math" panose="02040503050406030204" pitchFamily="18" charset="0"/>
                          </a:rPr>
                        </m:ctrlPr>
                      </m:accPr>
                      <m:e>
                        <m:r>
                          <a:rPr lang="en-US" sz="1600" i="1">
                            <a:latin typeface="Cambria Math" panose="02040503050406030204" pitchFamily="18" charset="0"/>
                          </a:rPr>
                          <m:t>𝑡</m:t>
                        </m:r>
                      </m:e>
                    </m:acc>
                    <m:r>
                      <a:rPr lang="en-US" sz="1600" i="1">
                        <a:latin typeface="Cambria Math" panose="02040503050406030204" pitchFamily="18" charset="0"/>
                      </a:rPr>
                      <m:t>∈ </m:t>
                    </m:r>
                    <m:acc>
                      <m:accPr>
                        <m:chr m:val="̂"/>
                        <m:ctrlPr>
                          <a:rPr lang="en-US" sz="1600" i="1">
                            <a:latin typeface="Cambria Math" panose="02040503050406030204" pitchFamily="18" charset="0"/>
                          </a:rPr>
                        </m:ctrlPr>
                      </m:accPr>
                      <m:e>
                        <m:r>
                          <a:rPr lang="en-US" sz="1600" i="1">
                            <a:latin typeface="Cambria Math" panose="02040503050406030204" pitchFamily="18" charset="0"/>
                          </a:rPr>
                          <m:t>𝐵</m:t>
                        </m:r>
                      </m:e>
                    </m:acc>
                    <m:r>
                      <a:rPr lang="en-US" sz="1600" i="1">
                        <a:latin typeface="Cambria Math" panose="02040503050406030204" pitchFamily="18" charset="0"/>
                      </a:rPr>
                      <m:t> </m:t>
                    </m:r>
                    <m:r>
                      <a:rPr lang="en-US" sz="1600" b="0" i="0" smtClean="0">
                        <a:latin typeface="Cambria Math" panose="02040503050406030204" pitchFamily="18" charset="0"/>
                      </a:rPr>
                      <m:t>, </m:t>
                    </m:r>
                  </m:oMath>
                </a14:m>
                <a:r>
                  <a:rPr lang="en-US" sz="1600" dirty="0"/>
                  <a:t>Synthesize programs/lemmas </a:t>
                </a:r>
                <a14:m>
                  <m:oMath xmlns:m="http://schemas.openxmlformats.org/officeDocument/2006/math">
                    <m:acc>
                      <m:accPr>
                        <m:chr m:val="̂"/>
                        <m:ctrlPr>
                          <a:rPr lang="en-US" sz="1600" b="0" i="1" dirty="0" smtClean="0">
                            <a:latin typeface="Cambria Math" panose="02040503050406030204" pitchFamily="18" charset="0"/>
                          </a:rPr>
                        </m:ctrlPr>
                      </m:accPr>
                      <m:e>
                        <m:r>
                          <a:rPr lang="en-US" sz="1600" b="0" i="1" dirty="0" smtClean="0">
                            <a:latin typeface="Cambria Math" panose="02040503050406030204" pitchFamily="18" charset="0"/>
                          </a:rPr>
                          <m:t>𝑙</m:t>
                        </m:r>
                      </m:e>
                    </m:acc>
                    <m:r>
                      <a:rPr lang="en-US" sz="1600" b="0" i="1" smtClean="0">
                        <a:latin typeface="Cambria Math" panose="02040503050406030204" pitchFamily="18" charset="0"/>
                      </a:rPr>
                      <m:t>∈ </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𝐿</m:t>
                        </m:r>
                      </m:e>
                    </m:acc>
                  </m:oMath>
                </a14:m>
                <a:endParaRPr lang="en-US" sz="1600" dirty="0"/>
              </a:p>
              <a:p>
                <a:pPr lvl="2"/>
                <a:r>
                  <a:rPr lang="en-US" sz="1400" dirty="0"/>
                  <a:t>When (+) valid lemmas add to frontier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𝐹</m:t>
                        </m:r>
                      </m:e>
                      <m:sub>
                        <m:r>
                          <a:rPr lang="en-US" sz="1400" b="0" i="1" smtClean="0">
                            <a:latin typeface="Cambria Math" panose="02040503050406030204" pitchFamily="18" charset="0"/>
                          </a:rPr>
                          <m:t>𝑡</m:t>
                        </m:r>
                      </m:sub>
                    </m:sSub>
                  </m:oMath>
                </a14:m>
                <a:r>
                  <a:rPr lang="en-US" sz="1400" dirty="0"/>
                  <a:t> for each target theorem</a:t>
                </a:r>
              </a:p>
              <a:p>
                <a:pPr lvl="3"/>
                <a:r>
                  <a:rPr lang="en-US" sz="1200" dirty="0"/>
                  <a:t>Learn via: </a:t>
                </a:r>
              </a:p>
              <a:p>
                <a:pPr lvl="4"/>
                <a:r>
                  <a:rPr lang="en-US" sz="1200" dirty="0"/>
                  <a:t>1. SL: have </a:t>
                </a:r>
                <a:r>
                  <a:rPr lang="en-US" sz="1200" dirty="0" err="1"/>
                  <a:t>GenNN</a:t>
                </a:r>
                <a:r>
                  <a:rPr lang="en-US" sz="1200" dirty="0"/>
                  <a:t> fit </a:t>
                </a:r>
                <a14:m>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𝑙</m:t>
                        </m:r>
                      </m:e>
                    </m:acc>
                  </m:oMath>
                </a14:m>
                <a:r>
                  <a:rPr lang="en-US" sz="1200" dirty="0"/>
                  <a:t> (only needed if search helped produce term), </a:t>
                </a:r>
              </a:p>
              <a:p>
                <a:pPr lvl="5"/>
                <a:r>
                  <a:rPr lang="en-US" sz="1200" dirty="0"/>
                  <a:t>possible to data augmentation with e-graphs to produce equivalent target labels</a:t>
                </a:r>
              </a:p>
              <a:p>
                <a:pPr lvl="4"/>
                <a:r>
                  <a:rPr lang="en-US" sz="1200" dirty="0"/>
                  <a:t>2. RL: have </a:t>
                </a:r>
                <a:r>
                  <a:rPr lang="en-US" sz="1200" dirty="0" err="1"/>
                  <a:t>GenNN</a:t>
                </a:r>
                <a:r>
                  <a:rPr lang="en-US" sz="1200" dirty="0"/>
                  <a:t> receive reward via RL to learn valid actions (careful with sparse rewards, perhaps curriculum helps, i.e. synthesis succeeds since easy theorems are more likely at first so synthesis is more likely to work. This step only possible via human proofs that have natural ordering or </a:t>
                </a:r>
                <a:r>
                  <a:rPr lang="en-US" sz="1200" dirty="0" err="1"/>
                  <a:t>PosEval</a:t>
                </a:r>
                <a:r>
                  <a:rPr lang="en-US" sz="1200" dirty="0"/>
                  <a:t> which help order)</a:t>
                </a:r>
              </a:p>
              <a:p>
                <a:pPr lvl="4"/>
                <a:r>
                  <a:rPr lang="en-US" sz="1200" dirty="0"/>
                  <a:t>3. </a:t>
                </a:r>
                <a:r>
                  <a:rPr lang="en-US" sz="1200" dirty="0" err="1"/>
                  <a:t>SketchSGD</a:t>
                </a:r>
                <a:r>
                  <a:rPr lang="en-US" sz="1200" dirty="0"/>
                  <a:t>: TODO</a:t>
                </a:r>
              </a:p>
              <a:p>
                <a:pPr lvl="2"/>
                <a:r>
                  <a:rPr lang="en-US" sz="1400" dirty="0"/>
                  <a:t>For (-) invalid lemmas (e.g. stop synthesis when EOS is predicted or time limit reached or other criterion)</a:t>
                </a:r>
              </a:p>
              <a:p>
                <a:pPr lvl="3"/>
                <a:r>
                  <a:rPr lang="en-US" sz="1200" dirty="0"/>
                  <a:t>Learn via:</a:t>
                </a:r>
              </a:p>
              <a:p>
                <a:pPr lvl="4"/>
                <a:r>
                  <a:rPr lang="en-US" sz="1200" dirty="0"/>
                  <a:t>1. SL: ??? Not sure SL is possible when wrong lemma predicted…what is a useful target negative lemma?</a:t>
                </a:r>
              </a:p>
              <a:p>
                <a:pPr lvl="4"/>
                <a:r>
                  <a:rPr lang="en-US" sz="1200" dirty="0"/>
                  <a:t>2. RL: have </a:t>
                </a:r>
                <a:r>
                  <a:rPr lang="en-US" sz="1200" dirty="0" err="1"/>
                  <a:t>GenNN</a:t>
                </a:r>
                <a:r>
                  <a:rPr lang="en-US" sz="1200" dirty="0"/>
                  <a:t> receive negative reward via RL (again careful with sparse rewards, perhaps curriculum helps)</a:t>
                </a:r>
              </a:p>
              <a:p>
                <a:pPr lvl="4"/>
                <a:r>
                  <a:rPr lang="en-US" sz="1200" dirty="0"/>
                  <a:t>3. </a:t>
                </a:r>
                <a:r>
                  <a:rPr lang="en-US" sz="1200" dirty="0" err="1"/>
                  <a:t>SketchSGD</a:t>
                </a:r>
                <a:r>
                  <a:rPr lang="en-US" sz="1200" dirty="0"/>
                  <a:t>: TODO</a:t>
                </a:r>
              </a:p>
              <a:p>
                <a:pPr lvl="1"/>
                <a:r>
                  <a:rPr lang="en-US" sz="1600" dirty="0"/>
                  <a:t>Keep trying to synthesize lemmas until criterion to sample new batch met </a:t>
                </a:r>
              </a:p>
              <a:p>
                <a:pPr lvl="2"/>
                <a:r>
                  <a:rPr lang="en-US" sz="1200" dirty="0"/>
                  <a:t>Possible Criterions</a:t>
                </a:r>
              </a:p>
              <a:p>
                <a:pPr lvl="3"/>
                <a:r>
                  <a:rPr lang="en-US" sz="1200" dirty="0"/>
                  <a:t>1. Until (batch) train accuracy increases compared to initial train accuracy</a:t>
                </a:r>
              </a:p>
              <a:p>
                <a:pPr lvl="3"/>
                <a:r>
                  <a:rPr lang="en-US" sz="1200" dirty="0"/>
                  <a:t>2. Until train accuracy increases compared to previous epoch/iteration</a:t>
                </a:r>
              </a:p>
              <a:p>
                <a:pPr lvl="3"/>
                <a:r>
                  <a:rPr lang="en-US" sz="1200" dirty="0"/>
                  <a:t>3. Time limit</a:t>
                </a:r>
              </a:p>
            </p:txBody>
          </p:sp>
        </mc:Choice>
        <mc:Fallback xmlns="">
          <p:sp>
            <p:nvSpPr>
              <p:cNvPr id="3" name="Content Placeholder 2">
                <a:extLst>
                  <a:ext uri="{FF2B5EF4-FFF2-40B4-BE49-F238E27FC236}">
                    <a16:creationId xmlns:a16="http://schemas.microsoft.com/office/drawing/2014/main" id="{B9B0EED8-429E-B243-996A-6E9CDA0E12AC}"/>
                  </a:ext>
                </a:extLst>
              </p:cNvPr>
              <p:cNvSpPr>
                <a:spLocks noGrp="1" noRot="1" noChangeAspect="1" noMove="1" noResize="1" noEditPoints="1" noAdjustHandles="1" noChangeArrowheads="1" noChangeShapeType="1" noTextEdit="1"/>
              </p:cNvSpPr>
              <p:nvPr>
                <p:ph idx="1"/>
              </p:nvPr>
            </p:nvSpPr>
            <p:spPr>
              <a:xfrm>
                <a:off x="643467" y="937432"/>
                <a:ext cx="10905066" cy="5916990"/>
              </a:xfrm>
              <a:blipFill>
                <a:blip r:embed="rId3"/>
                <a:stretch>
                  <a:fillRect l="-465" t="-1499"/>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1133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7825F2-8F74-3346-8424-CC477D1F4C01}"/>
              </a:ext>
            </a:extLst>
          </p:cNvPr>
          <p:cNvSpPr>
            <a:spLocks noGrp="1"/>
          </p:cNvSpPr>
          <p:nvPr>
            <p:ph type="title"/>
          </p:nvPr>
        </p:nvSpPr>
        <p:spPr>
          <a:xfrm>
            <a:off x="13902" y="10626"/>
            <a:ext cx="10905066" cy="1135737"/>
          </a:xfrm>
        </p:spPr>
        <p:txBody>
          <a:bodyPr>
            <a:normAutofit/>
          </a:bodyPr>
          <a:lstStyle/>
          <a:p>
            <a:r>
              <a:rPr lang="en-US" sz="3600" dirty="0"/>
              <a:t>Possible Reward functions &amp; data augmentation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B0EED8-429E-B243-996A-6E9CDA0E12AC}"/>
                  </a:ext>
                </a:extLst>
              </p:cNvPr>
              <p:cNvSpPr>
                <a:spLocks noGrp="1"/>
              </p:cNvSpPr>
              <p:nvPr>
                <p:ph idx="1"/>
              </p:nvPr>
            </p:nvSpPr>
            <p:spPr>
              <a:xfrm>
                <a:off x="13902" y="905608"/>
                <a:ext cx="12164196" cy="5941766"/>
              </a:xfrm>
            </p:spPr>
            <p:txBody>
              <a:bodyPr>
                <a:normAutofit lnSpcReduction="10000"/>
              </a:bodyPr>
              <a:lstStyle/>
              <a:p>
                <a:r>
                  <a:rPr lang="en-US" sz="2000" dirty="0"/>
                  <a:t>Reward 1 = reward if predicted lemmas proves target theorem</a:t>
                </a:r>
              </a:p>
              <a:p>
                <a:pPr lvl="1"/>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R</m:t>
                        </m:r>
                      </m:e>
                      <m:sub>
                        <m:r>
                          <a:rPr lang="en-US" sz="2000" b="0" i="0" smtClean="0">
                            <a:latin typeface="Cambria Math" panose="02040503050406030204" pitchFamily="18" charset="0"/>
                          </a:rPr>
                          <m:t>1</m:t>
                        </m:r>
                      </m:sub>
                    </m:sSub>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𝑙</m:t>
                            </m:r>
                          </m:e>
                        </m:acc>
                        <m:r>
                          <a:rPr lang="en-US" sz="2000" b="0" i="0" smtClean="0">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𝑙</m:t>
                            </m:r>
                          </m:e>
                          <m:sup>
                            <m:r>
                              <a:rPr lang="en-US" sz="2000" i="1">
                                <a:latin typeface="Cambria Math" panose="02040503050406030204" pitchFamily="18" charset="0"/>
                              </a:rPr>
                              <m:t>∗</m:t>
                            </m:r>
                          </m:sup>
                        </m:sSup>
                      </m:e>
                    </m:d>
                    <m:r>
                      <a:rPr lang="en-US" sz="2000" b="0" i="0" smtClean="0">
                        <a:latin typeface="Cambria Math" panose="02040503050406030204" pitchFamily="18" charset="0"/>
                      </a:rPr>
                      <m:t>= </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i="1">
                                    <a:latin typeface="Cambria Math" panose="02040503050406030204" pitchFamily="18" charset="0"/>
                                  </a:rPr>
                                  <m:t>𝑙𝑒𝑛</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𝑙</m:t>
                                        </m:r>
                                      </m:e>
                                    </m:acc>
                                  </m:e>
                                </m:d>
                              </m:e>
                            </m:d>
                            <m:r>
                              <a:rPr lang="en-US" sz="2000" b="0" i="1" smtClean="0">
                                <a:latin typeface="Cambria Math" panose="02040503050406030204" pitchFamily="18" charset="0"/>
                              </a:rPr>
                              <m:t> </m:t>
                            </m:r>
                            <m:r>
                              <a:rPr lang="en-US" sz="2000" i="1">
                                <a:latin typeface="Cambria Math" panose="02040503050406030204" pitchFamily="18" charset="0"/>
                              </a:rPr>
                              <m:t>𝑖𝑓</m:t>
                            </m:r>
                            <m:r>
                              <a:rPr lang="en-US" sz="2000" i="1">
                                <a:latin typeface="Cambria Math" panose="02040503050406030204" pitchFamily="18" charset="0"/>
                              </a:rPr>
                              <m:t> </m:t>
                            </m:r>
                            <m:r>
                              <a:rPr lang="en-US" sz="2000" i="1">
                                <a:latin typeface="Cambria Math" panose="02040503050406030204" pitchFamily="18" charset="0"/>
                              </a:rPr>
                              <m:t>𝐶𝑜𝑞</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𝑆𝑘𝑒𝑡𝑐h</m:t>
                                </m:r>
                                <m:d>
                                  <m:dPr>
                                    <m:begChr m:val="["/>
                                    <m:endChr m:val="]"/>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𝑙</m:t>
                                        </m:r>
                                      </m:e>
                                    </m:acc>
                                  </m:e>
                                </m:d>
                              </m:e>
                            </m:d>
                            <m:r>
                              <a:rPr lang="en-US" sz="2000" b="0" i="1" smtClean="0">
                                <a:latin typeface="Cambria Math" panose="02040503050406030204" pitchFamily="18" charset="0"/>
                              </a:rPr>
                              <m:t>≠</m:t>
                            </m:r>
                            <m:r>
                              <a:rPr lang="en-US" sz="2000" i="1">
                                <a:latin typeface="Cambria Math" panose="02040503050406030204" pitchFamily="18" charset="0"/>
                              </a:rPr>
                              <m:t>𝑎𝑐𝑐𝑒𝑝𝑡𝑠</m:t>
                            </m:r>
                          </m:e>
                          <m:e>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𝑙𝑒𝑛</m:t>
                                </m:r>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𝑙</m:t>
                                    </m:r>
                                  </m:e>
                                </m:acc>
                                <m:r>
                                  <a:rPr lang="en-US" sz="2000" b="0" i="1" smtClean="0">
                                    <a:latin typeface="Cambria Math" panose="02040503050406030204" pitchFamily="18" charset="0"/>
                                  </a:rPr>
                                  <m:t>)</m:t>
                                </m:r>
                              </m:den>
                            </m:f>
                            <m:r>
                              <a:rPr lang="en-US" sz="2000" b="0" i="1" smtClean="0">
                                <a:latin typeface="Cambria Math" panose="02040503050406030204" pitchFamily="18" charset="0"/>
                              </a:rPr>
                              <m:t>           </m:t>
                            </m:r>
                            <m:r>
                              <a:rPr lang="en-US" sz="2000" b="0" i="1" smtClean="0">
                                <a:latin typeface="Cambria Math" panose="02040503050406030204" pitchFamily="18" charset="0"/>
                              </a:rPr>
                              <m:t>𝑖𝑓</m:t>
                            </m:r>
                            <m:r>
                              <a:rPr lang="en-US" sz="2000" b="0" i="1" smtClean="0">
                                <a:latin typeface="Cambria Math" panose="02040503050406030204" pitchFamily="18" charset="0"/>
                              </a:rPr>
                              <m:t> </m:t>
                            </m:r>
                            <m:r>
                              <a:rPr lang="en-US" sz="2000" b="0" i="1" smtClean="0">
                                <a:latin typeface="Cambria Math" panose="02040503050406030204" pitchFamily="18" charset="0"/>
                              </a:rPr>
                              <m:t>𝐶𝑜𝑞</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𝑆𝑘𝑒𝑡𝑐h</m:t>
                                </m:r>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𝑙</m:t>
                                    </m:r>
                                  </m:e>
                                </m:acc>
                                <m:r>
                                  <a:rPr lang="en-US" sz="2000" b="0" i="1" smtClean="0">
                                    <a:latin typeface="Cambria Math" panose="02040503050406030204" pitchFamily="18" charset="0"/>
                                  </a:rPr>
                                  <m:t>]</m:t>
                                </m:r>
                              </m:e>
                            </m:d>
                            <m:r>
                              <a:rPr lang="en-US" sz="2000" b="0" i="1" smtClean="0">
                                <a:latin typeface="Cambria Math" panose="02040503050406030204" pitchFamily="18" charset="0"/>
                              </a:rPr>
                              <m:t>=</m:t>
                            </m:r>
                            <m:r>
                              <a:rPr lang="en-US" sz="2000" b="0" i="1" smtClean="0">
                                <a:latin typeface="Cambria Math" panose="02040503050406030204" pitchFamily="18" charset="0"/>
                              </a:rPr>
                              <m:t>𝑎𝑐𝑐𝑒𝑝𝑡𝑠</m:t>
                            </m:r>
                          </m:e>
                        </m:eqArr>
                      </m:e>
                    </m:d>
                  </m:oMath>
                </a14:m>
                <a:endParaRPr lang="en-US" sz="2000" dirty="0"/>
              </a:p>
              <a:p>
                <a:r>
                  <a:rPr lang="en-US" sz="2000" dirty="0"/>
                  <a:t>Reward 2 = reward if predicted lemma is equivalent to a lemma that proves theorem (note ground truth lemmas needed</a:t>
                </a:r>
              </a:p>
              <a:p>
                <a:pPr lvl="1"/>
                <a14:m>
                  <m:oMath xmlns:m="http://schemas.openxmlformats.org/officeDocument/2006/math">
                    <m:sSub>
                      <m:sSubPr>
                        <m:ctrlPr>
                          <a:rPr lang="en-US" sz="2000" b="0" i="1" smtClean="0">
                            <a:latin typeface="Cambria Math" panose="02040503050406030204" pitchFamily="18" charset="0"/>
                          </a:rPr>
                        </m:ctrlPr>
                      </m:sSubPr>
                      <m:e>
                        <m:r>
                          <m:rPr>
                            <m:sty m:val="p"/>
                          </m:rPr>
                          <a:rPr lang="en-US" sz="2000">
                            <a:latin typeface="Cambria Math" panose="02040503050406030204" pitchFamily="18" charset="0"/>
                          </a:rPr>
                          <m:t>R</m:t>
                        </m:r>
                      </m:e>
                      <m:sub>
                        <m:r>
                          <a:rPr lang="en-US" sz="2000" b="0" i="0" smtClean="0">
                            <a:latin typeface="Cambria Math" panose="02040503050406030204" pitchFamily="18" charset="0"/>
                          </a:rPr>
                          <m:t>2</m:t>
                        </m:r>
                      </m:sub>
                    </m:sSub>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𝑙</m:t>
                            </m:r>
                          </m:e>
                        </m:acc>
                        <m:r>
                          <a:rPr lang="en-US" sz="2000" b="0" i="1" smtClean="0">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𝑙</m:t>
                            </m:r>
                          </m:e>
                          <m:sup>
                            <m:r>
                              <a:rPr lang="en-US" sz="2000" i="1">
                                <a:latin typeface="Cambria Math" panose="02040503050406030204" pitchFamily="18" charset="0"/>
                              </a:rPr>
                              <m:t>∗</m:t>
                            </m:r>
                          </m:sup>
                        </m:sSup>
                      </m:e>
                    </m:d>
                    <m:r>
                      <a:rPr lang="en-US" sz="2000">
                        <a:latin typeface="Cambria Math" panose="02040503050406030204" pitchFamily="18" charset="0"/>
                      </a:rPr>
                      <m:t>= </m:t>
                    </m:r>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r>
                              <a:rPr lang="en-US" sz="2000" i="1">
                                <a:latin typeface="Cambria Math" panose="02040503050406030204" pitchFamily="18" charset="0"/>
                              </a:rPr>
                              <m:t>−</m:t>
                            </m:r>
                            <m:d>
                              <m:dPr>
                                <m:ctrlPr>
                                  <a:rPr lang="en-US" sz="2000" b="0" i="1" smtClean="0">
                                    <a:latin typeface="Cambria Math" panose="02040503050406030204" pitchFamily="18" charset="0"/>
                                  </a:rPr>
                                </m:ctrlPr>
                              </m:dPr>
                              <m:e>
                                <m:r>
                                  <a:rPr lang="en-US" sz="2000" i="1">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rPr>
                                  <m:t>𝑙𝑒𝑛</m:t>
                                </m:r>
                                <m:d>
                                  <m:dPr>
                                    <m:ctrlPr>
                                      <a:rPr lang="en-US" sz="2000" b="0" i="1" smtClean="0">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𝑙</m:t>
                                        </m:r>
                                      </m:e>
                                    </m:acc>
                                  </m:e>
                                </m:d>
                              </m:e>
                            </m:d>
                            <m:r>
                              <a:rPr lang="en-US" sz="2000" b="0" i="1" smtClean="0">
                                <a:latin typeface="Cambria Math" panose="02040503050406030204" pitchFamily="18" charset="0"/>
                              </a:rPr>
                              <m:t>    </m:t>
                            </m:r>
                            <m:r>
                              <a:rPr lang="en-US" sz="2000" i="1">
                                <a:latin typeface="Cambria Math" panose="02040503050406030204" pitchFamily="18" charset="0"/>
                              </a:rPr>
                              <m:t>𝑖𝑓</m:t>
                            </m:r>
                            <m:r>
                              <a:rPr lang="en-US" sz="2000" b="0" i="1" smtClean="0">
                                <a:latin typeface="Cambria Math" panose="02040503050406030204" pitchFamily="18" charset="0"/>
                              </a:rPr>
                              <m:t> </m:t>
                            </m:r>
                            <m:acc>
                              <m:accPr>
                                <m:chr m:val="̂"/>
                                <m:ctrlPr>
                                  <a:rPr lang="en-US" sz="2000" i="1">
                                    <a:latin typeface="Cambria Math" panose="02040503050406030204" pitchFamily="18" charset="0"/>
                                  </a:rPr>
                                </m:ctrlPr>
                              </m:accPr>
                              <m:e>
                                <m:r>
                                  <a:rPr lang="en-US" sz="2000" i="1">
                                    <a:latin typeface="Cambria Math" panose="02040503050406030204" pitchFamily="18" charset="0"/>
                                  </a:rPr>
                                  <m:t>𝑙</m:t>
                                </m:r>
                              </m:e>
                            </m:acc>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𝐸𝐺𝑟𝑎𝑝h</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𝑙</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e>
                          <m:e>
                            <m:r>
                              <a:rPr lang="en-US" sz="2000" i="1">
                                <a:latin typeface="Cambria Math" panose="02040503050406030204" pitchFamily="18" charset="0"/>
                              </a:rPr>
                              <m:t>1+</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𝑙𝑒𝑛</m:t>
                                </m:r>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𝑙</m:t>
                                    </m:r>
                                  </m:e>
                                </m:acc>
                                <m:r>
                                  <a:rPr lang="en-US" sz="2000" i="1">
                                    <a:latin typeface="Cambria Math" panose="02040503050406030204" pitchFamily="18" charset="0"/>
                                  </a:rPr>
                                  <m:t>)</m:t>
                                </m:r>
                              </m:den>
                            </m:f>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𝑖𝑓</m:t>
                            </m:r>
                            <m:r>
                              <a:rPr lang="en-US" sz="2000" b="0" i="1" smtClean="0">
                                <a:latin typeface="Cambria Math" panose="02040503050406030204" pitchFamily="18" charset="0"/>
                              </a:rPr>
                              <m:t> </m:t>
                            </m:r>
                            <m:acc>
                              <m:accPr>
                                <m:chr m:val="̂"/>
                                <m:ctrlPr>
                                  <a:rPr lang="en-US" sz="2000" i="1">
                                    <a:latin typeface="Cambria Math" panose="02040503050406030204" pitchFamily="18" charset="0"/>
                                  </a:rPr>
                                </m:ctrlPr>
                              </m:accPr>
                              <m:e>
                                <m:r>
                                  <a:rPr lang="en-US" sz="2000" i="1">
                                    <a:latin typeface="Cambria Math" panose="02040503050406030204" pitchFamily="18" charset="0"/>
                                  </a:rPr>
                                  <m:t>𝑙</m:t>
                                </m:r>
                              </m:e>
                            </m:acc>
                            <m:r>
                              <a:rPr lang="en-US" sz="2000" b="0" i="1" smtClean="0">
                                <a:latin typeface="Cambria Math" panose="02040503050406030204" pitchFamily="18" charset="0"/>
                              </a:rPr>
                              <m:t>∈</m:t>
                            </m:r>
                            <m:r>
                              <a:rPr lang="en-US" sz="2000" i="1">
                                <a:latin typeface="Cambria Math" panose="02040503050406030204" pitchFamily="18" charset="0"/>
                              </a:rPr>
                              <m:t>𝐸𝐺𝑟𝑎𝑝h</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𝑙</m:t>
                                </m:r>
                              </m:e>
                              <m:sup>
                                <m:r>
                                  <a:rPr lang="en-US" sz="2000" i="1">
                                    <a:latin typeface="Cambria Math" panose="02040503050406030204" pitchFamily="18" charset="0"/>
                                  </a:rPr>
                                  <m:t>∗</m:t>
                                </m:r>
                              </m:sup>
                            </m:sSup>
                            <m:r>
                              <a:rPr lang="en-US" sz="2000" i="1">
                                <a:latin typeface="Cambria Math" panose="02040503050406030204" pitchFamily="18" charset="0"/>
                              </a:rPr>
                              <m:t>]</m:t>
                            </m:r>
                          </m:e>
                        </m:eqArr>
                      </m:e>
                    </m:d>
                  </m:oMath>
                </a14:m>
                <a:endParaRPr lang="en-US" sz="2000" dirty="0"/>
              </a:p>
              <a:p>
                <a:r>
                  <a:rPr lang="en-US" sz="2400" dirty="0"/>
                  <a:t>Data augmentation 1</a:t>
                </a:r>
              </a:p>
              <a:p>
                <a:pPr lvl="1"/>
                <a:r>
                  <a:rPr lang="en-US" sz="2000" dirty="0"/>
                  <a:t>Given valid (or ground truth) lemma, sample equivalent lemmas from </a:t>
                </a:r>
                <a:r>
                  <a:rPr lang="en-US" sz="2000" dirty="0" err="1"/>
                  <a:t>EGraph</a:t>
                </a:r>
                <a:r>
                  <a:rPr lang="en-US" sz="2000" dirty="0"/>
                  <a:t> and have </a:t>
                </a:r>
                <a:r>
                  <a:rPr lang="en-US" sz="2000" dirty="0" err="1"/>
                  <a:t>GenNN</a:t>
                </a:r>
                <a:r>
                  <a:rPr lang="en-US" sz="2000" dirty="0"/>
                  <a:t> assign high change to both perhaps append a token at the front to tell Generator which lemma to predict e.g.</a:t>
                </a:r>
              </a:p>
              <a:p>
                <a:pPr lvl="2"/>
                <a:r>
                  <a:rPr lang="en-US" sz="1600" dirty="0"/>
                  <a:t>Loss( </a:t>
                </a:r>
                <a:r>
                  <a:rPr lang="en-US" sz="1600" dirty="0" err="1"/>
                  <a:t>GenNN</a:t>
                </a:r>
                <a:r>
                  <a:rPr lang="en-US" sz="1600" dirty="0"/>
                  <a:t>(&lt;</a:t>
                </a:r>
                <a:r>
                  <a:rPr lang="en-US" sz="1600" dirty="0" err="1"/>
                  <a:t>lemma_num</a:t>
                </a:r>
                <a:r>
                  <a:rPr lang="en-US" sz="1600" dirty="0"/>
                  <a:t>, t, </a:t>
                </a:r>
                <a:r>
                  <a:rPr lang="en-US" sz="1600" dirty="0" err="1"/>
                  <a:t>ps</a:t>
                </a:r>
                <a:r>
                  <a:rPr lang="en-US" sz="1600" dirty="0"/>
                  <a:t>, sketch&gt;) , </a:t>
                </a:r>
                <a:r>
                  <a:rPr lang="en-US" sz="1600" dirty="0" err="1"/>
                  <a:t>valid_lemma</a:t>
                </a:r>
                <a:r>
                  <a:rPr lang="en-US" sz="1600" dirty="0"/>
                  <a:t>)</a:t>
                </a:r>
              </a:p>
              <a:p>
                <a:r>
                  <a:rPr lang="en-US" sz="2400" dirty="0"/>
                  <a:t>Data augmentation 2</a:t>
                </a:r>
              </a:p>
              <a:p>
                <a:pPr lvl="1"/>
                <a:r>
                  <a:rPr lang="en-US" sz="2000" dirty="0"/>
                  <a:t>It is also possible sample the DSL (PCFG) [“dreaming”] to generate more lemmas (for Learn/Compile) or theorems (for Explore/Execute). I’d probably skip this step but lean towards augmenting explore (not compile, like </a:t>
                </a:r>
                <a:r>
                  <a:rPr lang="en-US" sz="2000" dirty="0" err="1"/>
                  <a:t>DreamCoder</a:t>
                </a:r>
                <a:r>
                  <a:rPr lang="en-US" sz="2000" dirty="0"/>
                  <a:t> does, since those lemmas have not been used to prove anything but augmenting theorems generates more problems to prove) </a:t>
                </a:r>
              </a:p>
              <a:p>
                <a:endParaRPr lang="en-US" sz="2400" dirty="0"/>
              </a:p>
            </p:txBody>
          </p:sp>
        </mc:Choice>
        <mc:Fallback xmlns="">
          <p:sp>
            <p:nvSpPr>
              <p:cNvPr id="3" name="Content Placeholder 2">
                <a:extLst>
                  <a:ext uri="{FF2B5EF4-FFF2-40B4-BE49-F238E27FC236}">
                    <a16:creationId xmlns:a16="http://schemas.microsoft.com/office/drawing/2014/main" id="{B9B0EED8-429E-B243-996A-6E9CDA0E12AC}"/>
                  </a:ext>
                </a:extLst>
              </p:cNvPr>
              <p:cNvSpPr>
                <a:spLocks noGrp="1" noRot="1" noChangeAspect="1" noMove="1" noResize="1" noEditPoints="1" noAdjustHandles="1" noChangeArrowheads="1" noChangeShapeType="1" noTextEdit="1"/>
              </p:cNvSpPr>
              <p:nvPr>
                <p:ph idx="1"/>
              </p:nvPr>
            </p:nvSpPr>
            <p:spPr>
              <a:xfrm>
                <a:off x="13902" y="905608"/>
                <a:ext cx="12164196" cy="5941766"/>
              </a:xfrm>
              <a:blipFill>
                <a:blip r:embed="rId3"/>
                <a:stretch>
                  <a:fillRect l="-729" t="-40938" b="-1641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38633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1F8E75-F355-E049-A73A-62AE6B0DBE95}"/>
              </a:ext>
            </a:extLst>
          </p:cNvPr>
          <p:cNvSpPr>
            <a:spLocks noGrp="1"/>
          </p:cNvSpPr>
          <p:nvPr>
            <p:ph type="title"/>
          </p:nvPr>
        </p:nvSpPr>
        <p:spPr>
          <a:xfrm>
            <a:off x="643467" y="321734"/>
            <a:ext cx="10905066" cy="1135737"/>
          </a:xfrm>
        </p:spPr>
        <p:txBody>
          <a:bodyPr>
            <a:normAutofit/>
          </a:bodyPr>
          <a:lstStyle/>
          <a:p>
            <a:r>
              <a:rPr lang="en-US" sz="3600" dirty="0"/>
              <a:t>** </a:t>
            </a:r>
            <a:r>
              <a:rPr lang="en-US" sz="3600" b="1" dirty="0"/>
              <a:t>Simplest</a:t>
            </a:r>
            <a:r>
              <a:rPr lang="en-US" sz="3600" dirty="0"/>
              <a:t> Training Algorithm – Train from Human lemmas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4A4761-CCB3-0A4E-89CA-7040613A2AD5}"/>
                  </a:ext>
                </a:extLst>
              </p:cNvPr>
              <p:cNvSpPr>
                <a:spLocks noGrp="1"/>
              </p:cNvSpPr>
              <p:nvPr>
                <p:ph idx="1"/>
              </p:nvPr>
            </p:nvSpPr>
            <p:spPr>
              <a:xfrm>
                <a:off x="643467" y="1457471"/>
                <a:ext cx="10905066" cy="5400529"/>
              </a:xfrm>
            </p:spPr>
            <p:txBody>
              <a:bodyPr>
                <a:normAutofit fontScale="92500" lnSpcReduction="10000"/>
              </a:bodyPr>
              <a:lstStyle/>
              <a:p>
                <a:r>
                  <a:rPr lang="en-US" sz="2000" dirty="0"/>
                  <a:t>Algorithm: </a:t>
                </a:r>
                <a:r>
                  <a:rPr lang="en-US" sz="2000" b="1" dirty="0"/>
                  <a:t>EC^2/CLC -&gt; C^2/LC</a:t>
                </a:r>
              </a:p>
              <a:p>
                <a:r>
                  <a:rPr lang="en-US" sz="2000" dirty="0"/>
                  <a:t>Assume we have data set extract from human proofs with lemmas (or references to terms used in proof) </a:t>
                </a:r>
              </a:p>
              <a:p>
                <a:r>
                  <a:rPr lang="en-US" sz="2000" dirty="0"/>
                  <a:t>Algorithm will have no Execute/Conjecture step </a:t>
                </a:r>
              </a:p>
              <a:p>
                <a:pPr lvl="1"/>
                <a:r>
                  <a:rPr lang="en-US" sz="1600" dirty="0"/>
                  <a:t>since we have ground truth lemmas there is no need for </a:t>
                </a:r>
                <a:r>
                  <a:rPr lang="en-US" sz="1600" dirty="0" err="1"/>
                  <a:t>GenNN</a:t>
                </a:r>
                <a:r>
                  <a:rPr lang="en-US" sz="1600" dirty="0"/>
                  <a:t> to learn to predict in “one shot” what the synthesis search is doing</a:t>
                </a:r>
              </a:p>
              <a:p>
                <a:r>
                  <a:rPr lang="en-US" sz="2000" dirty="0"/>
                  <a:t>Algorithm</a:t>
                </a:r>
              </a:p>
              <a:p>
                <a:r>
                  <a:rPr lang="en-US" sz="2000" dirty="0"/>
                  <a:t>Explore/Conjecture = simply use ground truth lemmas from data set</a:t>
                </a:r>
              </a:p>
              <a:p>
                <a:r>
                  <a:rPr lang="en-US" sz="2000" dirty="0"/>
                  <a:t>Compile (Learn) [“fitting”]</a:t>
                </a:r>
              </a:p>
              <a:p>
                <a:pPr lvl="1"/>
                <a:r>
                  <a:rPr lang="en-US" sz="1600" dirty="0"/>
                  <a:t>SL: Have </a:t>
                </a:r>
                <a:r>
                  <a:rPr lang="en-US" sz="1600" dirty="0" err="1"/>
                  <a:t>EGenNN</a:t>
                </a:r>
                <a:r>
                  <a:rPr lang="en-US" sz="1600" dirty="0"/>
                  <a:t> fit the lemmas used by humans to predict actions when synthesizing</a:t>
                </a:r>
              </a:p>
              <a:p>
                <a:pPr lvl="1"/>
                <a:r>
                  <a:rPr lang="en-US" sz="1600" dirty="0"/>
                  <a:t>Optionally expand target lemmas with equivalent lemmas using </a:t>
                </a:r>
                <a:r>
                  <a:rPr lang="en-US" sz="1600" dirty="0" err="1"/>
                  <a:t>EGraphs</a:t>
                </a:r>
                <a:r>
                  <a:rPr lang="en-US" sz="1600" dirty="0"/>
                  <a:t> (or a method to get new equivalent terms)</a:t>
                </a:r>
              </a:p>
              <a:p>
                <a:r>
                  <a:rPr lang="en-US" sz="2000" dirty="0"/>
                  <a:t>Compress (Learn search space)</a:t>
                </a:r>
              </a:p>
              <a:p>
                <a:pPr lvl="1"/>
                <a:r>
                  <a:rPr lang="en-US" sz="1600" dirty="0"/>
                  <a:t>Improve DSL via some objective that correlates/causes Synthesis to be better later</a:t>
                </a:r>
                <a:endParaRPr lang="en-US" sz="1200" dirty="0"/>
              </a:p>
              <a:p>
                <a:pPr lvl="1"/>
                <a:r>
                  <a:rPr lang="en-US" sz="1600" dirty="0"/>
                  <a:t>Example:</a:t>
                </a:r>
              </a:p>
              <a:p>
                <a:pPr lvl="1"/>
                <a:r>
                  <a:rPr lang="en-US" sz="1600" dirty="0"/>
                  <a:t>Improve DSL that maximizes likelihood/MAP of data X (IOs/</a:t>
                </a:r>
                <a:r>
                  <a:rPr lang="en-US" sz="1600" dirty="0" err="1"/>
                  <a:t>theomes</a:t>
                </a:r>
                <a:r>
                  <a:rPr lang="en-US" sz="1600" dirty="0"/>
                  <a:t>/lemmas)</a:t>
                </a:r>
              </a:p>
              <a:p>
                <a:pPr lvl="2"/>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𝑚𝑎𝑥</m:t>
                        </m:r>
                      </m:e>
                      <m:sub>
                        <m:r>
                          <a:rPr lang="en-US" sz="1200" i="1">
                            <a:latin typeface="Cambria Math" panose="02040503050406030204" pitchFamily="18" charset="0"/>
                          </a:rPr>
                          <m:t>𝐷𝑆𝐿</m:t>
                        </m:r>
                      </m:sub>
                    </m:sSub>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Pr</m:t>
                        </m:r>
                      </m:fName>
                      <m:e>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𝑋</m:t>
                            </m:r>
                            <m:r>
                              <a:rPr lang="en-US" sz="1200" i="1">
                                <a:latin typeface="Cambria Math" panose="02040503050406030204" pitchFamily="18" charset="0"/>
                              </a:rPr>
                              <m:t> </m:t>
                            </m:r>
                          </m:e>
                        </m:d>
                      </m:e>
                    </m:func>
                    <m:r>
                      <a:rPr lang="en-US" sz="1200" i="1">
                        <a:latin typeface="Cambria Math" panose="02040503050406030204" pitchFamily="18" charset="0"/>
                      </a:rPr>
                      <m:t>𝐷𝑆𝐿</m:t>
                    </m:r>
                    <m:r>
                      <a:rPr lang="en-US" sz="1200" i="1">
                        <a:latin typeface="Cambria Math" panose="02040503050406030204" pitchFamily="18" charset="0"/>
                      </a:rPr>
                      <m:t> ;</m:t>
                    </m:r>
                    <m:r>
                      <a:rPr lang="en-US" sz="1200" i="1">
                        <a:latin typeface="Cambria Math" panose="02040503050406030204" pitchFamily="18" charset="0"/>
                      </a:rPr>
                      <m:t>𝐺𝑒𝑛𝑁𝑁</m:t>
                    </m:r>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𝑡</m:t>
                        </m:r>
                      </m:sub>
                    </m:sSub>
                    <m:r>
                      <a:rPr lang="en-US" sz="1200" i="1">
                        <a:latin typeface="Cambria Math" panose="02040503050406030204" pitchFamily="18" charset="0"/>
                      </a:rPr>
                      <m:t>]</m:t>
                    </m:r>
                  </m:oMath>
                </a14:m>
                <a:endParaRPr lang="en-US" sz="1200" dirty="0"/>
              </a:p>
              <a:p>
                <a:pPr lvl="1"/>
                <a:r>
                  <a:rPr lang="en-US" sz="1600" dirty="0"/>
                  <a:t>Improve DSL by choosing sub terms from programs/lemmas in frontier</a:t>
                </a:r>
              </a:p>
              <a:p>
                <a:r>
                  <a:rPr lang="en-US" sz="2000" dirty="0"/>
                  <a:t>Compile2 (Learn2) (“fitting” but with new actions since DSL changed)</a:t>
                </a:r>
              </a:p>
              <a:p>
                <a:pPr lvl="1"/>
                <a:r>
                  <a:rPr lang="en-US" sz="1600" dirty="0"/>
                  <a:t>Given new DSL have </a:t>
                </a:r>
                <a:r>
                  <a:rPr lang="en-US" sz="1600" dirty="0" err="1"/>
                  <a:t>GenNN</a:t>
                </a:r>
                <a:r>
                  <a:rPr lang="en-US" sz="1600" dirty="0"/>
                  <a:t> predict the new compressed actions (e.g. predict new abstraction tokens)</a:t>
                </a:r>
              </a:p>
              <a:p>
                <a:endParaRPr lang="en-US" sz="2000" dirty="0"/>
              </a:p>
            </p:txBody>
          </p:sp>
        </mc:Choice>
        <mc:Fallback xmlns="">
          <p:sp>
            <p:nvSpPr>
              <p:cNvPr id="3" name="Content Placeholder 2">
                <a:extLst>
                  <a:ext uri="{FF2B5EF4-FFF2-40B4-BE49-F238E27FC236}">
                    <a16:creationId xmlns:a16="http://schemas.microsoft.com/office/drawing/2014/main" id="{704A4761-CCB3-0A4E-89CA-7040613A2AD5}"/>
                  </a:ext>
                </a:extLst>
              </p:cNvPr>
              <p:cNvSpPr>
                <a:spLocks noGrp="1" noRot="1" noChangeAspect="1" noMove="1" noResize="1" noEditPoints="1" noAdjustHandles="1" noChangeArrowheads="1" noChangeShapeType="1" noTextEdit="1"/>
              </p:cNvSpPr>
              <p:nvPr>
                <p:ph idx="1"/>
              </p:nvPr>
            </p:nvSpPr>
            <p:spPr>
              <a:xfrm>
                <a:off x="643467" y="1457471"/>
                <a:ext cx="10905066" cy="5400529"/>
              </a:xfrm>
              <a:blipFill>
                <a:blip r:embed="rId3"/>
                <a:stretch>
                  <a:fillRect l="-349" t="-140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22208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2914C4-938F-8E4E-B21D-22BDF019425B}"/>
              </a:ext>
            </a:extLst>
          </p:cNvPr>
          <p:cNvSpPr>
            <a:spLocks noGrp="1"/>
          </p:cNvSpPr>
          <p:nvPr>
            <p:ph type="title"/>
          </p:nvPr>
        </p:nvSpPr>
        <p:spPr>
          <a:xfrm>
            <a:off x="643467" y="321734"/>
            <a:ext cx="10905066" cy="1135737"/>
          </a:xfrm>
        </p:spPr>
        <p:txBody>
          <a:bodyPr>
            <a:normAutofit/>
          </a:bodyPr>
          <a:lstStyle/>
          <a:p>
            <a:r>
              <a:rPr lang="en-US" sz="3600" dirty="0"/>
              <a:t>Innovations – using Simple Compile Compress/Learn Compress</a:t>
            </a:r>
          </a:p>
        </p:txBody>
      </p:sp>
      <p:sp>
        <p:nvSpPr>
          <p:cNvPr id="3" name="Content Placeholder 2">
            <a:extLst>
              <a:ext uri="{FF2B5EF4-FFF2-40B4-BE49-F238E27FC236}">
                <a16:creationId xmlns:a16="http://schemas.microsoft.com/office/drawing/2014/main" id="{32F4C7A5-0510-6F48-B70E-D73C1CEE3C82}"/>
              </a:ext>
            </a:extLst>
          </p:cNvPr>
          <p:cNvSpPr>
            <a:spLocks noGrp="1"/>
          </p:cNvSpPr>
          <p:nvPr>
            <p:ph idx="1"/>
          </p:nvPr>
        </p:nvSpPr>
        <p:spPr>
          <a:xfrm>
            <a:off x="643467" y="1782981"/>
            <a:ext cx="10905066" cy="4393982"/>
          </a:xfrm>
        </p:spPr>
        <p:txBody>
          <a:bodyPr>
            <a:normAutofit/>
          </a:bodyPr>
          <a:lstStyle/>
          <a:p>
            <a:r>
              <a:rPr lang="en-US" sz="2000" dirty="0"/>
              <a:t>Using C^2/LC</a:t>
            </a:r>
          </a:p>
          <a:p>
            <a:pPr lvl="1"/>
            <a:r>
              <a:rPr lang="en-US" sz="1600" dirty="0"/>
              <a:t>Explore/Conjecture -&gt; is by passed by sampling ground truth theorems from data set e.g. </a:t>
            </a:r>
            <a:r>
              <a:rPr lang="en-US" sz="1600" dirty="0" err="1"/>
              <a:t>CoqGym</a:t>
            </a:r>
            <a:endParaRPr lang="en-US" sz="1600" dirty="0"/>
          </a:p>
          <a:p>
            <a:r>
              <a:rPr lang="en-US" sz="2000" dirty="0"/>
              <a:t>Innovation</a:t>
            </a:r>
          </a:p>
          <a:p>
            <a:pPr lvl="1"/>
            <a:r>
              <a:rPr lang="en-US" sz="1600" dirty="0"/>
              <a:t>1. Application of Synthesis of Lemmas to a full fledge (complicated) language like Coq</a:t>
            </a:r>
          </a:p>
          <a:p>
            <a:pPr lvl="2"/>
            <a:r>
              <a:rPr lang="en-US" sz="1200" dirty="0"/>
              <a:t>Contrast DC/EC^2 to simple lambda calc – which is (to my understanding), only the back bone of LISP</a:t>
            </a:r>
          </a:p>
          <a:p>
            <a:pPr lvl="1"/>
            <a:r>
              <a:rPr lang="en-US" sz="1600" dirty="0"/>
              <a:t>2. New application to Synthesis of Lemmas – very important task for TP itself</a:t>
            </a:r>
          </a:p>
          <a:p>
            <a:pPr lvl="2"/>
            <a:r>
              <a:rPr lang="en-US" sz="1200" dirty="0"/>
              <a:t>FM community value it!</a:t>
            </a:r>
          </a:p>
          <a:p>
            <a:pPr lvl="1"/>
            <a:r>
              <a:rPr lang="en-US" sz="1600" dirty="0"/>
              <a:t>3. Algorithmically, improving compression algorithm</a:t>
            </a:r>
          </a:p>
          <a:p>
            <a:pPr lvl="2"/>
            <a:r>
              <a:rPr lang="en-US" sz="1200" dirty="0"/>
              <a:t>Expand beyond PCFG</a:t>
            </a:r>
          </a:p>
          <a:p>
            <a:pPr lvl="2"/>
            <a:r>
              <a:rPr lang="en-US" sz="1200" dirty="0"/>
              <a:t>Using deep learning</a:t>
            </a:r>
          </a:p>
          <a:p>
            <a:pPr lvl="2"/>
            <a:r>
              <a:rPr lang="en-US" sz="1200" dirty="0"/>
              <a:t>Combinatorial NN opt? or other techniques!</a:t>
            </a:r>
          </a:p>
          <a:p>
            <a:pPr lvl="2"/>
            <a:r>
              <a:rPr lang="en-US" sz="1200" dirty="0"/>
              <a:t>E-graphs to choose sub-expressions to add to DSL</a:t>
            </a:r>
          </a:p>
          <a:p>
            <a:pPr lvl="2"/>
            <a:r>
              <a:rPr lang="en-US" sz="1200" dirty="0"/>
              <a:t>Others I’ve not thought of yet?!</a:t>
            </a:r>
          </a:p>
          <a:p>
            <a:pPr lvl="1"/>
            <a:r>
              <a:rPr lang="en-US" sz="1600" dirty="0"/>
              <a:t>4. First time neutralizing original EC^2/adding significant Deep Learning components</a:t>
            </a:r>
          </a:p>
          <a:p>
            <a:pPr lvl="2"/>
            <a:r>
              <a:rPr lang="en-US" sz="1200" dirty="0"/>
              <a:t>Ideally we can make fundamental improvements to compress – beyond say, only neutralizing the probability distribution that PCFG/FG have</a:t>
            </a:r>
          </a:p>
          <a:p>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19187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Rectangle 32">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35" name="Freeform: Shape 34">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B1F8E75-F355-E049-A73A-62AE6B0DBE95}"/>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Dreamer</a:t>
            </a:r>
          </a:p>
        </p:txBody>
      </p:sp>
      <p:sp>
        <p:nvSpPr>
          <p:cNvPr id="39" name="Freeform: Shape 38">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ectangle 40">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75029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1F8E75-F355-E049-A73A-62AE6B0DBE95}"/>
              </a:ext>
            </a:extLst>
          </p:cNvPr>
          <p:cNvSpPr>
            <a:spLocks noGrp="1"/>
          </p:cNvSpPr>
          <p:nvPr>
            <p:ph type="title"/>
          </p:nvPr>
        </p:nvSpPr>
        <p:spPr>
          <a:xfrm>
            <a:off x="507030" y="15861"/>
            <a:ext cx="10905066" cy="1222324"/>
          </a:xfrm>
        </p:spPr>
        <p:txBody>
          <a:bodyPr>
            <a:normAutofit/>
          </a:bodyPr>
          <a:lstStyle/>
          <a:p>
            <a:r>
              <a:rPr lang="en-US" sz="3600" dirty="0"/>
              <a:t>How to Dreams novel theorems to prove to augment data set?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4A4761-CCB3-0A4E-89CA-7040613A2AD5}"/>
                  </a:ext>
                </a:extLst>
              </p:cNvPr>
              <p:cNvSpPr>
                <a:spLocks noGrp="1"/>
              </p:cNvSpPr>
              <p:nvPr>
                <p:ph idx="1"/>
              </p:nvPr>
            </p:nvSpPr>
            <p:spPr>
              <a:xfrm>
                <a:off x="643467" y="1116623"/>
                <a:ext cx="10905066" cy="5757237"/>
              </a:xfrm>
            </p:spPr>
            <p:txBody>
              <a:bodyPr>
                <a:normAutofit/>
              </a:bodyPr>
              <a:lstStyle/>
              <a:p>
                <a:r>
                  <a:rPr lang="en-US" sz="2000" dirty="0"/>
                  <a:t>After the </a:t>
                </a:r>
                <a:r>
                  <a:rPr lang="en-US" sz="2000" dirty="0" err="1"/>
                  <a:t>ExecuteCompile</a:t>
                </a:r>
                <a:r>
                  <a:rPr lang="en-US" sz="2000" dirty="0"/>
                  <a:t> (</a:t>
                </a:r>
                <a:r>
                  <a:rPr lang="en-US" sz="2000" dirty="0" err="1"/>
                  <a:t>ConjectureLearn</a:t>
                </a:r>
                <a:r>
                  <a:rPr lang="en-US" sz="2000" dirty="0"/>
                  <a:t>) and Compress step have been done we have an improved DSL with a set of embeddings</a:t>
                </a:r>
              </a:p>
              <a:p>
                <a:r>
                  <a:rPr lang="en-US" sz="2000" dirty="0"/>
                  <a:t>Idea 1:  Train unconditional Dreamer (inspired from PCFG)</a:t>
                </a:r>
              </a:p>
              <a:p>
                <a:pPr lvl="1"/>
                <a:r>
                  <a:rPr lang="en-US" sz="1600" dirty="0"/>
                  <a:t>re-express current valid lemmas AND target theorems in the new DSL </a:t>
                </a:r>
              </a:p>
              <a:p>
                <a:pPr lvl="2"/>
                <a:r>
                  <a:rPr lang="en-US" sz="1200" dirty="0"/>
                  <a:t> </a:t>
                </a:r>
                <a14:m>
                  <m:oMath xmlns:m="http://schemas.openxmlformats.org/officeDocument/2006/math">
                    <m:r>
                      <a:rPr lang="en-US" sz="1200" b="0" i="1" smtClean="0">
                        <a:latin typeface="Cambria Math" panose="02040503050406030204" pitchFamily="18" charset="0"/>
                      </a:rPr>
                      <m:t>𝐿</m:t>
                    </m:r>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rPr>
                      <m:t>𝑇</m:t>
                    </m:r>
                    <m:r>
                      <a:rPr lang="en-US" sz="1200" b="0" i="1" smtClean="0">
                        <a:latin typeface="Cambria Math" panose="02040503050406030204" pitchFamily="18" charset="0"/>
                      </a:rPr>
                      <m:t> </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 </m:t>
                        </m:r>
                        <m:r>
                          <a:rPr lang="en-US" sz="1200" b="0" i="1" smtClean="0">
                            <a:latin typeface="Cambria Math" panose="02040503050406030204" pitchFamily="18" charset="0"/>
                          </a:rPr>
                          <m:t>𝐷𝑆𝐿</m:t>
                        </m:r>
                        <m:r>
                          <a:rPr lang="en-US" sz="1200" b="0" i="1" smtClean="0">
                            <a:latin typeface="Cambria Math" panose="02040503050406030204" pitchFamily="18" charset="0"/>
                          </a:rPr>
                          <m:t> →</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𝐿</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rPr>
                          <m:t>𝑇</m:t>
                        </m:r>
                        <m:r>
                          <a:rPr lang="en-US" sz="1200" b="0" i="1" smtClean="0">
                            <a:latin typeface="Cambria Math" panose="02040503050406030204" pitchFamily="18" charset="0"/>
                          </a:rPr>
                          <m:t>′ </m:t>
                        </m:r>
                      </m:e>
                    </m:d>
                    <m:r>
                      <a:rPr lang="en-US" sz="1200" b="0" i="1" smtClean="0">
                        <a:latin typeface="Cambria Math" panose="02040503050406030204" pitchFamily="18" charset="0"/>
                      </a:rPr>
                      <m:t> </m:t>
                    </m:r>
                    <m:r>
                      <a:rPr lang="en-US" sz="1200" b="0" i="1" smtClean="0">
                        <a:latin typeface="Cambria Math" panose="02040503050406030204" pitchFamily="18" charset="0"/>
                      </a:rPr>
                      <m:t>𝐷𝑆𝐿</m:t>
                    </m:r>
                    <m:r>
                      <a:rPr lang="en-US" sz="1200" b="0" i="1" smtClean="0">
                        <a:latin typeface="Cambria Math" panose="02040503050406030204" pitchFamily="18" charset="0"/>
                      </a:rPr>
                      <m:t>′</m:t>
                    </m:r>
                  </m:oMath>
                </a14:m>
                <a:endParaRPr lang="en-US" sz="1200" dirty="0"/>
              </a:p>
              <a:p>
                <a:pPr lvl="1"/>
                <a:r>
                  <a:rPr lang="en-US" sz="1600" dirty="0"/>
                  <a:t>Train a new dreamer generator </a:t>
                </a:r>
                <a14:m>
                  <m:oMath xmlns:m="http://schemas.openxmlformats.org/officeDocument/2006/math">
                    <m:r>
                      <a:rPr lang="en-US" sz="1600" b="0" i="1" smtClean="0">
                        <a:latin typeface="Cambria Math" panose="02040503050406030204" pitchFamily="18" charset="0"/>
                      </a:rPr>
                      <m:t>𝐷𝑟𝑒𝑎𝑚𝐺𝑒𝑛</m:t>
                    </m:r>
                  </m:oMath>
                </a14:m>
                <a:r>
                  <a:rPr lang="en-US" sz="1600" dirty="0"/>
                  <a:t> using the new DSL’ </a:t>
                </a:r>
              </a:p>
              <a:p>
                <a:pPr lvl="1"/>
                <a:r>
                  <a:rPr lang="en-US" sz="1600" dirty="0"/>
                  <a:t>Use both data sets L,T and L’,T’</a:t>
                </a:r>
              </a:p>
              <a:p>
                <a:pPr lvl="1"/>
                <a:r>
                  <a:rPr lang="en-US" sz="1600" dirty="0"/>
                  <a:t>Give higher weight to terms in new format) and given the &lt;Generate&gt; token and random noise and predict all theorem in </a:t>
                </a:r>
              </a:p>
              <a:p>
                <a:pPr lvl="2"/>
                <a:r>
                  <a:rPr lang="en-US" sz="1200" dirty="0"/>
                  <a:t>TODO: make sure to be somewhat familiar with GAN, Diffusion model, deep Generative model literature?</a:t>
                </a:r>
              </a:p>
              <a:p>
                <a:pPr lvl="1"/>
                <a14:m>
                  <m:oMath xmlns:m="http://schemas.openxmlformats.org/officeDocument/2006/math">
                    <m:r>
                      <a:rPr lang="en-US" sz="1600" b="0" i="1" smtClean="0">
                        <a:latin typeface="Cambria Math" panose="02040503050406030204" pitchFamily="18" charset="0"/>
                      </a:rPr>
                      <m:t>𝐷𝑟𝑒𝑎𝑚𝐺𝑒𝑛</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&lt;</m:t>
                        </m:r>
                        <m:r>
                          <a:rPr lang="en-US" sz="1600" b="0" i="1" smtClean="0">
                            <a:latin typeface="Cambria Math" panose="02040503050406030204" pitchFamily="18" charset="0"/>
                          </a:rPr>
                          <m:t>𝐺𝑒𝑛𝑒𝑟𝑎𝑡𝑒</m:t>
                        </m:r>
                        <m:r>
                          <a:rPr lang="en-US" sz="1600" b="0" i="1" smtClean="0">
                            <a:latin typeface="Cambria Math" panose="02040503050406030204" pitchFamily="18" charset="0"/>
                          </a:rPr>
                          <m:t>&gt;, </m:t>
                        </m:r>
                        <m:r>
                          <a:rPr lang="en-US" sz="1600" b="0" i="1" smtClean="0">
                            <a:latin typeface="Cambria Math" panose="02040503050406030204" pitchFamily="18" charset="0"/>
                          </a:rPr>
                          <m:t>𝑟𝑎𝑛𝑑𝑜𝑚</m:t>
                        </m:r>
                        <m:r>
                          <a:rPr lang="en-US" sz="1600" b="0" i="1" smtClean="0">
                            <a:latin typeface="Cambria Math" panose="02040503050406030204" pitchFamily="18" charset="0"/>
                          </a:rPr>
                          <m:t> </m:t>
                        </m:r>
                        <m:r>
                          <a:rPr lang="en-US" sz="1600" b="0" i="1" smtClean="0">
                            <a:latin typeface="Cambria Math" panose="02040503050406030204" pitchFamily="18" charset="0"/>
                          </a:rPr>
                          <m:t>𝑛𝑜𝑖𝑠𝑒</m:t>
                        </m:r>
                      </m:e>
                    </m:d>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 ∀</m:t>
                    </m:r>
                    <m:r>
                      <a:rPr lang="en-US" sz="1600" b="0" i="1" smtClean="0">
                        <a:latin typeface="Cambria Math" panose="02040503050406030204" pitchFamily="18" charset="0"/>
                      </a:rPr>
                      <m:t>𝑙</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𝐿</m:t>
                        </m:r>
                      </m:e>
                      <m:sup>
                        <m:r>
                          <a:rPr lang="en-US" sz="1600" b="0" i="1" smtClean="0">
                            <a:latin typeface="Cambria Math" panose="02040503050406030204" pitchFamily="18" charset="0"/>
                          </a:rPr>
                          <m:t>′</m:t>
                        </m:r>
                      </m:sup>
                    </m:s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𝑇</m:t>
                    </m:r>
                    <m:r>
                      <a:rPr lang="en-US" sz="1600" b="0" i="1" smtClean="0">
                        <a:latin typeface="Cambria Math" panose="02040503050406030204" pitchFamily="18" charset="0"/>
                        <a:ea typeface="Cambria Math" panose="02040503050406030204" pitchFamily="18" charset="0"/>
                      </a:rPr>
                      <m:t>′</m:t>
                    </m:r>
                  </m:oMath>
                </a14:m>
                <a:endParaRPr lang="en-US" sz="1600" dirty="0"/>
              </a:p>
              <a:p>
                <a:r>
                  <a:rPr lang="en-US" sz="2000" dirty="0"/>
                  <a:t>Idea 2: Train conditional Dreamer (inspired from GPT)</a:t>
                </a:r>
              </a:p>
              <a:p>
                <a:pPr lvl="1"/>
                <a:r>
                  <a:rPr lang="en-US" sz="1600" dirty="0"/>
                  <a:t>Train </a:t>
                </a:r>
                <a:r>
                  <a:rPr lang="en-US" sz="1600" dirty="0" err="1"/>
                  <a:t>DreamGen</a:t>
                </a:r>
                <a:r>
                  <a:rPr lang="en-US" sz="1600" dirty="0"/>
                  <a:t> to predict next theorem to prove given a sequence of theorems that have already been proven (or random)</a:t>
                </a:r>
              </a:p>
              <a:p>
                <a:pPr lvl="1"/>
                <a14:m>
                  <m:oMath xmlns:m="http://schemas.openxmlformats.org/officeDocument/2006/math">
                    <m:r>
                      <a:rPr lang="en-US" sz="1600" b="0" i="1" smtClean="0">
                        <a:latin typeface="Cambria Math" panose="02040503050406030204" pitchFamily="18" charset="0"/>
                      </a:rPr>
                      <m:t>𝐷𝑟𝑒𝑎𝑚𝐺𝑒𝑛</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&lt;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𝑀</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𝑡</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rPr>
                              <m:t>𝑡</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&gt;</m:t>
                        </m:r>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𝑡</m:t>
                        </m:r>
                        <m:r>
                          <a:rPr lang="en-US" sz="1600" b="0" i="1" smtClean="0">
                            <a:latin typeface="Cambria Math" panose="02040503050406030204" pitchFamily="18" charset="0"/>
                          </a:rPr>
                          <m:t>+1</m:t>
                        </m:r>
                      </m:sub>
                    </m:sSub>
                  </m:oMath>
                </a14:m>
                <a:r>
                  <a:rPr lang="en-US" sz="1600" b="0" dirty="0"/>
                  <a:t> (next theorem to prove!)</a:t>
                </a:r>
              </a:p>
              <a:p>
                <a:pPr lvl="1"/>
                <a:r>
                  <a:rPr lang="en-US" sz="1600" dirty="0"/>
                  <a:t>At dreaming time (e.g. data augmentation at explore) feed a set of theorem (perhaps random?!) and prove the new theorem it generated (filter invalid theorems e.g. aren’t well formed)</a:t>
                </a:r>
              </a:p>
              <a:p>
                <a:r>
                  <a:rPr lang="en-US" sz="2000" dirty="0"/>
                  <a:t>Idea 3: Train conditioned Dreamer based on subgoals</a:t>
                </a:r>
              </a:p>
              <a:p>
                <a:pPr lvl="1"/>
                <a14:m>
                  <m:oMath xmlns:m="http://schemas.openxmlformats.org/officeDocument/2006/math">
                    <m:r>
                      <a:rPr lang="en-US" sz="1600" i="1">
                        <a:latin typeface="Cambria Math" panose="02040503050406030204" pitchFamily="18" charset="0"/>
                      </a:rPr>
                      <m:t>𝐷𝑟𝑒𝑎𝑚𝐺𝑒𝑛</m:t>
                    </m:r>
                    <m:d>
                      <m:dPr>
                        <m:ctrlPr>
                          <a:rPr lang="en-US" sz="1600" i="1">
                            <a:latin typeface="Cambria Math" panose="02040503050406030204" pitchFamily="18" charset="0"/>
                          </a:rPr>
                        </m:ctrlPr>
                      </m:dPr>
                      <m:e>
                        <m:r>
                          <a:rPr lang="en-US" sz="1600" i="1">
                            <a:latin typeface="Cambria Math" panose="02040503050406030204" pitchFamily="18" charset="0"/>
                          </a:rPr>
                          <m:t>&lt;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𝑔</m:t>
                            </m:r>
                          </m:e>
                          <m:sub>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𝑀</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sSub>
                              <m:sSubPr>
                                <m:ctrlPr>
                                  <a:rPr lang="en-US" sz="1600" i="1">
                                    <a:latin typeface="Cambria Math" panose="02040503050406030204" pitchFamily="18" charset="0"/>
                                  </a:rPr>
                                </m:ctrlPr>
                              </m:sSubPr>
                              <m:e>
                                <m:r>
                                  <a:rPr lang="en-US" sz="1600" b="0" i="1" smtClean="0">
                                    <a:latin typeface="Cambria Math" panose="02040503050406030204" pitchFamily="18" charset="0"/>
                                  </a:rPr>
                                  <m:t>𝑔</m:t>
                                </m:r>
                              </m:e>
                              <m:sub>
                                <m:r>
                                  <a:rPr lang="en-US" sz="1600" i="1">
                                    <a:latin typeface="Cambria Math" panose="02040503050406030204" pitchFamily="18" charset="0"/>
                                  </a:rPr>
                                  <m:t>𝑡</m:t>
                                </m:r>
                                <m:r>
                                  <a:rPr lang="en-US" sz="1600" i="1">
                                    <a:latin typeface="Cambria Math" panose="02040503050406030204" pitchFamily="18" charset="0"/>
                                  </a:rPr>
                                  <m:t>−1</m:t>
                                </m:r>
                              </m:sub>
                            </m:sSub>
                            <m:r>
                              <a:rPr lang="en-US" sz="1600" i="1">
                                <a:latin typeface="Cambria Math" panose="02040503050406030204" pitchFamily="18" charset="0"/>
                              </a:rPr>
                              <m:t>,</m:t>
                            </m:r>
                            <m:r>
                              <a:rPr lang="en-US" sz="1600" b="0" i="1" smtClean="0">
                                <a:latin typeface="Cambria Math" panose="02040503050406030204" pitchFamily="18" charset="0"/>
                              </a:rPr>
                              <m:t>𝑔</m:t>
                            </m:r>
                          </m:e>
                          <m:sub>
                            <m:r>
                              <a:rPr lang="en-US" sz="1600" i="1">
                                <a:latin typeface="Cambria Math" panose="02040503050406030204" pitchFamily="18" charset="0"/>
                              </a:rPr>
                              <m:t>𝑡</m:t>
                            </m:r>
                          </m:sub>
                        </m:sSub>
                        <m:r>
                          <a:rPr lang="en-US" sz="1600" i="1">
                            <a:latin typeface="Cambria Math" panose="02040503050406030204" pitchFamily="18" charset="0"/>
                          </a:rPr>
                          <m:t>&gt;</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𝑔</m:t>
                        </m:r>
                      </m:e>
                      <m:sub>
                        <m:r>
                          <a:rPr lang="en-US" sz="1600" i="1">
                            <a:latin typeface="Cambria Math" panose="02040503050406030204" pitchFamily="18" charset="0"/>
                          </a:rPr>
                          <m:t>𝑡</m:t>
                        </m:r>
                        <m:r>
                          <a:rPr lang="en-US" sz="1600" i="1">
                            <a:latin typeface="Cambria Math" panose="02040503050406030204" pitchFamily="18" charset="0"/>
                          </a:rPr>
                          <m:t>+1</m:t>
                        </m:r>
                      </m:sub>
                    </m:sSub>
                  </m:oMath>
                </a14:m>
                <a:r>
                  <a:rPr lang="en-US" sz="1600" dirty="0"/>
                  <a:t> (given previous subgoal predict next subgoal!)</a:t>
                </a:r>
              </a:p>
              <a:p>
                <a:pPr lvl="1"/>
                <a:r>
                  <a:rPr lang="en-US" sz="1600" dirty="0"/>
                  <a:t>Given a starting theorem it can predict a chain of theorems to prove &amp; be data augmentation algorithm</a:t>
                </a:r>
                <a:endParaRPr lang="en-US" sz="2000" dirty="0"/>
              </a:p>
              <a:p>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704A4761-CCB3-0A4E-89CA-7040613A2AD5}"/>
                  </a:ext>
                </a:extLst>
              </p:cNvPr>
              <p:cNvSpPr>
                <a:spLocks noGrp="1" noRot="1" noChangeAspect="1" noMove="1" noResize="1" noEditPoints="1" noAdjustHandles="1" noChangeArrowheads="1" noChangeShapeType="1" noTextEdit="1"/>
              </p:cNvSpPr>
              <p:nvPr>
                <p:ph idx="1"/>
              </p:nvPr>
            </p:nvSpPr>
            <p:spPr>
              <a:xfrm>
                <a:off x="643467" y="1116623"/>
                <a:ext cx="10905066" cy="5757237"/>
              </a:xfrm>
              <a:blipFill>
                <a:blip r:embed="rId3"/>
                <a:stretch>
                  <a:fillRect l="-465" t="-1099" r="-116"/>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62074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Rectangle 32">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35" name="Freeform: Shape 34">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B1F8E75-F355-E049-A73A-62AE6B0DBE95}"/>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Appendix</a:t>
            </a:r>
          </a:p>
        </p:txBody>
      </p:sp>
      <p:sp>
        <p:nvSpPr>
          <p:cNvPr id="39" name="Freeform: Shape 38">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ectangle 40">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42441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1F8E75-F355-E049-A73A-62AE6B0DBE95}"/>
              </a:ext>
            </a:extLst>
          </p:cNvPr>
          <p:cNvSpPr>
            <a:spLocks noGrp="1"/>
          </p:cNvSpPr>
          <p:nvPr>
            <p:ph type="title"/>
          </p:nvPr>
        </p:nvSpPr>
        <p:spPr>
          <a:xfrm>
            <a:off x="643467" y="233811"/>
            <a:ext cx="10905066" cy="1135737"/>
          </a:xfrm>
        </p:spPr>
        <p:txBody>
          <a:bodyPr>
            <a:normAutofit/>
          </a:bodyPr>
          <a:lstStyle/>
          <a:p>
            <a:r>
              <a:rPr lang="en-US" sz="3600" dirty="0"/>
              <a:t>Reward function for prediction of multiple lemmas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4A4761-CCB3-0A4E-89CA-7040613A2AD5}"/>
                  </a:ext>
                </a:extLst>
              </p:cNvPr>
              <p:cNvSpPr>
                <a:spLocks noGrp="1"/>
              </p:cNvSpPr>
              <p:nvPr>
                <p:ph idx="1"/>
              </p:nvPr>
            </p:nvSpPr>
            <p:spPr>
              <a:xfrm>
                <a:off x="591686" y="1301260"/>
                <a:ext cx="10905066" cy="4393982"/>
              </a:xfrm>
            </p:spPr>
            <p:txBody>
              <a:bodyPr>
                <a:normAutofit/>
              </a:bodyPr>
              <a:lstStyle/>
              <a:p>
                <a14:m>
                  <m:oMath xmlns:m="http://schemas.openxmlformats.org/officeDocument/2006/math">
                    <m:sSub>
                      <m:sSubPr>
                        <m:ctrlPr>
                          <a:rPr lang="en-US" sz="2000" i="1" smtClean="0">
                            <a:latin typeface="Cambria Math" panose="02040503050406030204" pitchFamily="18" charset="0"/>
                          </a:rPr>
                        </m:ctrlPr>
                      </m:sSubPr>
                      <m:e>
                        <m:r>
                          <m:rPr>
                            <m:sty m:val="p"/>
                          </m:rPr>
                          <a:rPr lang="en-US" sz="2000">
                            <a:latin typeface="Cambria Math" panose="02040503050406030204" pitchFamily="18" charset="0"/>
                          </a:rPr>
                          <m:t>R</m:t>
                        </m:r>
                      </m:e>
                      <m:sub>
                        <m:r>
                          <a:rPr lang="en-US" sz="2000">
                            <a:latin typeface="Cambria Math" panose="02040503050406030204" pitchFamily="18" charset="0"/>
                          </a:rPr>
                          <m:t>1</m:t>
                        </m:r>
                      </m:sub>
                    </m:sSub>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𝐿</m:t>
                            </m:r>
                          </m:e>
                        </m:acc>
                        <m:r>
                          <a:rPr lang="en-US" sz="2000">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𝑙</m:t>
                            </m:r>
                          </m:e>
                          <m:sup>
                            <m:r>
                              <a:rPr lang="en-US" sz="2000" i="1">
                                <a:latin typeface="Cambria Math" panose="02040503050406030204" pitchFamily="18" charset="0"/>
                              </a:rPr>
                              <m:t>∗</m:t>
                            </m:r>
                          </m:sup>
                        </m:sSup>
                      </m:e>
                    </m:d>
                    <m:r>
                      <a:rPr lang="en-US" sz="2000">
                        <a:latin typeface="Cambria Math" panose="02040503050406030204" pitchFamily="18" charset="0"/>
                      </a:rPr>
                      <m:t>= </m:t>
                    </m:r>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r>
                              <a:rPr lang="en-US" sz="2000" i="1">
                                <a:latin typeface="Cambria Math" panose="02040503050406030204" pitchFamily="18" charset="0"/>
                              </a:rPr>
                              <m:t>−1+ </m:t>
                            </m:r>
                            <m:f>
                              <m:fPr>
                                <m:ctrlPr>
                                  <a:rPr lang="en-US" sz="2000" i="1">
                                    <a:latin typeface="Cambria Math" panose="02040503050406030204" pitchFamily="18" charset="0"/>
                                  </a:rPr>
                                </m:ctrlPr>
                              </m:fPr>
                              <m:num>
                                <m:r>
                                  <a:rPr lang="en-US" sz="2000" i="1">
                                    <a:latin typeface="Cambria Math" panose="02040503050406030204" pitchFamily="18" charset="0"/>
                                  </a:rPr>
                                  <m:t>𝑛𝑢𝑚</m:t>
                                </m:r>
                                <m:r>
                                  <a:rPr lang="en-US" sz="2000" i="1">
                                    <a:latin typeface="Cambria Math" panose="02040503050406030204" pitchFamily="18" charset="0"/>
                                  </a:rPr>
                                  <m:t> </m:t>
                                </m:r>
                                <m:r>
                                  <a:rPr lang="en-US" sz="2000" i="1">
                                    <a:latin typeface="Cambria Math" panose="02040503050406030204" pitchFamily="18" charset="0"/>
                                  </a:rPr>
                                  <m:t>𝑠𝑢𝑏𝑔𝑜𝑎𝑙𝑠</m:t>
                                </m:r>
                                <m:r>
                                  <a:rPr lang="en-US" sz="2000" i="1">
                                    <a:latin typeface="Cambria Math" panose="02040503050406030204" pitchFamily="18" charset="0"/>
                                  </a:rPr>
                                  <m:t> </m:t>
                                </m:r>
                                <m:r>
                                  <a:rPr lang="en-US" sz="2000" i="1">
                                    <a:latin typeface="Cambria Math" panose="02040503050406030204" pitchFamily="18" charset="0"/>
                                  </a:rPr>
                                  <m:t>𝑝𝑟𝑜𝑣𝑒𝑑</m:t>
                                </m:r>
                              </m:num>
                              <m:den>
                                <m:r>
                                  <a:rPr lang="en-US" sz="2000" i="1">
                                    <a:latin typeface="Cambria Math" panose="02040503050406030204" pitchFamily="18" charset="0"/>
                                  </a:rPr>
                                  <m:t>𝑡𝑜𝑡𝑎𝑙</m:t>
                                </m:r>
                                <m:r>
                                  <a:rPr lang="en-US" sz="2000" i="1">
                                    <a:latin typeface="Cambria Math" panose="02040503050406030204" pitchFamily="18" charset="0"/>
                                  </a:rPr>
                                  <m:t> </m:t>
                                </m:r>
                                <m:r>
                                  <a:rPr lang="en-US" sz="2000" i="1">
                                    <a:latin typeface="Cambria Math" panose="02040503050406030204" pitchFamily="18" charset="0"/>
                                  </a:rPr>
                                  <m:t>𝑛𝑢𝑚</m:t>
                                </m:r>
                                <m:r>
                                  <a:rPr lang="en-US" sz="2000" i="1">
                                    <a:latin typeface="Cambria Math" panose="02040503050406030204" pitchFamily="18" charset="0"/>
                                  </a:rPr>
                                  <m:t> </m:t>
                                </m:r>
                                <m:r>
                                  <a:rPr lang="en-US" sz="2000" i="1">
                                    <a:latin typeface="Cambria Math" panose="02040503050406030204" pitchFamily="18" charset="0"/>
                                  </a:rPr>
                                  <m:t>𝑠𝑢𝑏𝑔𝑜𝑎𝑙𝑠</m:t>
                                </m:r>
                              </m:den>
                            </m:f>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𝑖𝑓</m:t>
                            </m:r>
                            <m:r>
                              <a:rPr lang="en-US" sz="2000" i="1">
                                <a:latin typeface="Cambria Math" panose="02040503050406030204" pitchFamily="18" charset="0"/>
                              </a:rPr>
                              <m:t> </m:t>
                            </m:r>
                            <m:r>
                              <a:rPr lang="en-US" sz="2000" i="1">
                                <a:latin typeface="Cambria Math" panose="02040503050406030204" pitchFamily="18" charset="0"/>
                              </a:rPr>
                              <m:t>𝐶𝑜𝑞</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𝑆𝑘𝑒𝑡𝑐h</m:t>
                                </m:r>
                                <m:d>
                                  <m:dPr>
                                    <m:begChr m:val="["/>
                                    <m:endChr m:val="]"/>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𝐿</m:t>
                                        </m:r>
                                      </m:e>
                                    </m:acc>
                                  </m:e>
                                </m:d>
                              </m:e>
                            </m:d>
                            <m:r>
                              <a:rPr lang="en-US" sz="2000" b="0" i="1" smtClean="0">
                                <a:latin typeface="Cambria Math" panose="02040503050406030204" pitchFamily="18" charset="0"/>
                              </a:rPr>
                              <m:t>≠</m:t>
                            </m:r>
                            <m:r>
                              <a:rPr lang="en-US" sz="2000" i="1">
                                <a:latin typeface="Cambria Math" panose="02040503050406030204" pitchFamily="18" charset="0"/>
                              </a:rPr>
                              <m:t>𝑎𝑐𝑐𝑒𝑝𝑡</m:t>
                            </m:r>
                          </m:e>
                          <m:e>
                            <m:r>
                              <a:rPr lang="en-US" sz="2000" i="1">
                                <a:latin typeface="Cambria Math" panose="02040503050406030204" pitchFamily="18" charset="0"/>
                              </a:rPr>
                              <m:t>1+</m:t>
                            </m:r>
                            <m:nary>
                              <m:naryPr>
                                <m:chr m:val="∑"/>
                                <m:supHide m:val="on"/>
                                <m:ctrlPr>
                                  <a:rPr lang="en-US" sz="2000" i="1" smtClean="0">
                                    <a:latin typeface="Cambria Math" panose="02040503050406030204" pitchFamily="18" charset="0"/>
                                  </a:rPr>
                                </m:ctrlPr>
                              </m:naryPr>
                              <m:sub>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𝑙</m:t>
                                    </m:r>
                                  </m:e>
                                </m:acc>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𝐿</m:t>
                                    </m:r>
                                  </m:e>
                                </m:acc>
                              </m:sub>
                              <m:sup/>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b="0" i="1" smtClean="0">
                                        <a:latin typeface="Cambria Math" panose="02040503050406030204" pitchFamily="18" charset="0"/>
                                      </a:rPr>
                                      <m:t>𝑙𝑒𝑛</m:t>
                                    </m:r>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𝑙</m:t>
                                        </m:r>
                                      </m:e>
                                    </m:acc>
                                    <m:r>
                                      <a:rPr lang="en-US" sz="2000" b="0" i="1" smtClean="0">
                                        <a:latin typeface="Cambria Math" panose="02040503050406030204" pitchFamily="18" charset="0"/>
                                      </a:rPr>
                                      <m:t>)</m:t>
                                    </m:r>
                                  </m:den>
                                </m:f>
                              </m:e>
                            </m:nary>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𝑖𝑓</m:t>
                            </m:r>
                            <m:r>
                              <a:rPr lang="en-US" sz="2000" i="1">
                                <a:latin typeface="Cambria Math" panose="02040503050406030204" pitchFamily="18" charset="0"/>
                              </a:rPr>
                              <m:t> </m:t>
                            </m:r>
                            <m:r>
                              <a:rPr lang="en-US" sz="2000" i="1">
                                <a:latin typeface="Cambria Math" panose="02040503050406030204" pitchFamily="18" charset="0"/>
                              </a:rPr>
                              <m:t>𝐶𝑜𝑞</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𝑆𝑘𝑒𝑡𝑐h</m:t>
                                </m:r>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𝐿</m:t>
                                    </m:r>
                                  </m:e>
                                </m:acc>
                                <m:r>
                                  <a:rPr lang="en-US" sz="2000" i="1">
                                    <a:latin typeface="Cambria Math" panose="02040503050406030204" pitchFamily="18" charset="0"/>
                                  </a:rPr>
                                  <m:t>]</m:t>
                                </m:r>
                              </m:e>
                            </m:d>
                            <m:r>
                              <a:rPr lang="en-US" sz="2000" i="1">
                                <a:latin typeface="Cambria Math" panose="02040503050406030204" pitchFamily="18" charset="0"/>
                              </a:rPr>
                              <m:t>=</m:t>
                            </m:r>
                            <m:r>
                              <a:rPr lang="en-US" sz="2000" i="1">
                                <a:latin typeface="Cambria Math" panose="02040503050406030204" pitchFamily="18" charset="0"/>
                              </a:rPr>
                              <m:t>𝑎𝑐𝑐𝑒𝑝𝑡</m:t>
                            </m:r>
                          </m:e>
                        </m:eqArr>
                      </m:e>
                    </m:d>
                  </m:oMath>
                </a14:m>
                <a:endParaRPr lang="en-US" sz="2000" dirty="0"/>
              </a:p>
              <a:p>
                <a:pPr lvl="1"/>
                <a:r>
                  <a:rPr lang="en-US" sz="1600" dirty="0"/>
                  <a:t>TODO: Idea for negative reward, punish less for each subgoal that was closed (i.e. each lemma that was predicted), but give less reward for longer lemmas and more for shorter lemmas AND make sure that reward is always far away enough from + rewards e.g. make it be negative</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704A4761-CCB3-0A4E-89CA-7040613A2AD5}"/>
                  </a:ext>
                </a:extLst>
              </p:cNvPr>
              <p:cNvSpPr>
                <a:spLocks noGrp="1" noRot="1" noChangeAspect="1" noMove="1" noResize="1" noEditPoints="1" noAdjustHandles="1" noChangeArrowheads="1" noChangeShapeType="1" noTextEdit="1"/>
              </p:cNvSpPr>
              <p:nvPr>
                <p:ph idx="1"/>
              </p:nvPr>
            </p:nvSpPr>
            <p:spPr>
              <a:xfrm>
                <a:off x="591686" y="1301260"/>
                <a:ext cx="10905066" cy="4393982"/>
              </a:xfrm>
              <a:blipFill>
                <a:blip r:embed="rId3"/>
                <a:stretch>
                  <a:fillRect l="-4651" t="-62248" b="-11816"/>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1915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Rectangle 32">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35" name="Freeform: Shape 34">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B1F8E75-F355-E049-A73A-62AE6B0DBE95}"/>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Compress Objective Derivation</a:t>
            </a:r>
          </a:p>
        </p:txBody>
      </p:sp>
      <p:sp>
        <p:nvSpPr>
          <p:cNvPr id="39" name="Freeform: Shape 38">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ectangle 40">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41657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42539B-9086-1849-ADF6-4EB117C9DBF3}"/>
              </a:ext>
            </a:extLst>
          </p:cNvPr>
          <p:cNvSpPr>
            <a:spLocks noGrp="1"/>
          </p:cNvSpPr>
          <p:nvPr>
            <p:ph type="title"/>
          </p:nvPr>
        </p:nvSpPr>
        <p:spPr>
          <a:xfrm>
            <a:off x="643467" y="321734"/>
            <a:ext cx="10905066" cy="1135737"/>
          </a:xfrm>
        </p:spPr>
        <p:txBody>
          <a:bodyPr>
            <a:normAutofit/>
          </a:bodyPr>
          <a:lstStyle/>
          <a:p>
            <a:r>
              <a:rPr lang="en-US" sz="3600" dirty="0"/>
              <a:t>Generating Data Set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7EA7112-608A-F645-A3D4-8286076B3772}"/>
                  </a:ext>
                </a:extLst>
              </p:cNvPr>
              <p:cNvSpPr>
                <a:spLocks noGrp="1"/>
              </p:cNvSpPr>
              <p:nvPr>
                <p:ph idx="1"/>
              </p:nvPr>
            </p:nvSpPr>
            <p:spPr>
              <a:xfrm>
                <a:off x="643467" y="1457472"/>
                <a:ext cx="10905066" cy="5400528"/>
              </a:xfrm>
            </p:spPr>
            <p:txBody>
              <a:bodyPr>
                <a:normAutofit/>
              </a:bodyPr>
              <a:lstStyle/>
              <a:p>
                <a:r>
                  <a:rPr lang="en-US" sz="2000" dirty="0"/>
                  <a:t>Go through human proofs and theorems and create data:</a:t>
                </a:r>
              </a:p>
              <a:p>
                <a14:m>
                  <m:oMath xmlns:m="http://schemas.openxmlformats.org/officeDocument/2006/math">
                    <m:r>
                      <a:rPr lang="en-US" sz="2000" i="1">
                        <a:latin typeface="Cambria Math" panose="02040503050406030204" pitchFamily="18" charset="0"/>
                      </a:rPr>
                      <m:t>𝑋</m:t>
                    </m:r>
                    <m:r>
                      <a:rPr lang="en-US" sz="2000" i="1">
                        <a:latin typeface="Cambria Math" panose="02040503050406030204" pitchFamily="18" charset="0"/>
                      </a:rPr>
                      <m:t>=</m:t>
                    </m:r>
                    <m:sSubSup>
                      <m:sSubSupPr>
                        <m:ctrlPr>
                          <a:rPr lang="en-US" sz="2000" i="1">
                            <a:latin typeface="Cambria Math" panose="02040503050406030204" pitchFamily="18" charset="0"/>
                          </a:rPr>
                        </m:ctrlPr>
                      </m:sSubSup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&lt;</m:t>
                                </m:r>
                                <m:r>
                                  <a:rPr lang="en-US" sz="2000" i="1">
                                    <a:latin typeface="Cambria Math" panose="02040503050406030204" pitchFamily="18" charset="0"/>
                                  </a:rPr>
                                  <m:t>𝑡</m:t>
                                </m:r>
                              </m:e>
                              <m:sub>
                                <m:r>
                                  <a:rPr lang="en-US" sz="2000" i="1">
                                    <a:latin typeface="Cambria Math" panose="02040503050406030204" pitchFamily="18" charset="0"/>
                                  </a:rPr>
                                  <m:t>𝑖</m:t>
                                </m:r>
                              </m:sub>
                            </m:sSub>
                            <m:r>
                              <a:rPr lang="en-US" sz="2000" i="1">
                                <a:latin typeface="Cambria Math" panose="02040503050406030204" pitchFamily="18" charset="0"/>
                              </a:rPr>
                              <m:t>, </m:t>
                            </m:r>
                            <m:r>
                              <a:rPr lang="en-US" sz="2000" i="1">
                                <a:latin typeface="Cambria Math" panose="02040503050406030204" pitchFamily="18" charset="0"/>
                              </a:rPr>
                              <m:t>𝑝</m:t>
                            </m:r>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𝑖</m:t>
                                </m:r>
                              </m:sub>
                            </m:sSub>
                            <m:r>
                              <a:rPr lang="en-US" sz="2000" i="1">
                                <a:latin typeface="Cambria Math" panose="02040503050406030204" pitchFamily="18" charset="0"/>
                              </a:rPr>
                              <m:t>, </m:t>
                            </m:r>
                            <m:r>
                              <a:rPr lang="en-US" sz="2000" i="1">
                                <a:latin typeface="Cambria Math" panose="02040503050406030204" pitchFamily="18" charset="0"/>
                              </a:rPr>
                              <m:t>𝑠𝑘𝑒𝑡𝑐</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𝑖</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𝑙</m:t>
                                </m:r>
                              </m:e>
                              <m:sub>
                                <m:r>
                                  <a:rPr lang="en-US" sz="2000" i="1">
                                    <a:latin typeface="Cambria Math" panose="02040503050406030204" pitchFamily="18" charset="0"/>
                                  </a:rPr>
                                  <m:t>𝑖</m:t>
                                </m:r>
                              </m:sub>
                            </m:sSub>
                            <m:r>
                              <a:rPr lang="en-US" sz="2000" i="1">
                                <a:latin typeface="Cambria Math" panose="02040503050406030204" pitchFamily="18" charset="0"/>
                              </a:rPr>
                              <m:t>&gt;</m:t>
                            </m:r>
                          </m:e>
                        </m:d>
                      </m:e>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sSubSup>
                  </m:oMath>
                </a14:m>
                <a:endParaRPr lang="en-US" sz="2000" dirty="0"/>
              </a:p>
              <a:p>
                <a14:m>
                  <m:oMath xmlns:m="http://schemas.openxmlformats.org/officeDocument/2006/math">
                    <m:r>
                      <a:rPr lang="en-US" sz="2000" i="1">
                        <a:latin typeface="Cambria Math" panose="02040503050406030204" pitchFamily="18" charset="0"/>
                      </a:rPr>
                      <m:t>𝑋</m:t>
                    </m:r>
                    <m:r>
                      <a:rPr lang="en-US" sz="2000" i="1">
                        <a:latin typeface="Cambria Math" panose="02040503050406030204" pitchFamily="18" charset="0"/>
                      </a:rPr>
                      <m:t>=</m:t>
                    </m:r>
                    <m:sSubSup>
                      <m:sSubSupPr>
                        <m:ctrlPr>
                          <a:rPr lang="en-US" sz="2000" i="1">
                            <a:latin typeface="Cambria Math" panose="02040503050406030204" pitchFamily="18" charset="0"/>
                          </a:rPr>
                        </m:ctrlPr>
                      </m:sSubSup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=&lt;</m:t>
                                </m:r>
                                <m:r>
                                  <a:rPr lang="en-US" sz="2000" i="1">
                                    <a:latin typeface="Cambria Math" panose="02040503050406030204" pitchFamily="18" charset="0"/>
                                  </a:rPr>
                                  <m:t>𝑡</m:t>
                                </m:r>
                              </m:e>
                              <m:sub>
                                <m:r>
                                  <a:rPr lang="en-US" sz="2000" i="1">
                                    <a:latin typeface="Cambria Math" panose="02040503050406030204" pitchFamily="18" charset="0"/>
                                  </a:rPr>
                                  <m:t>𝑖</m:t>
                                </m:r>
                              </m:sub>
                            </m:sSub>
                            <m:r>
                              <a:rPr lang="en-US" sz="2000" i="1">
                                <a:latin typeface="Cambria Math" panose="02040503050406030204" pitchFamily="18" charset="0"/>
                              </a:rPr>
                              <m:t>, </m:t>
                            </m:r>
                            <m:r>
                              <a:rPr lang="en-US" sz="2000" i="1">
                                <a:latin typeface="Cambria Math" panose="02040503050406030204" pitchFamily="18" charset="0"/>
                              </a:rPr>
                              <m:t>𝑝</m:t>
                            </m:r>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𝑖</m:t>
                                </m:r>
                              </m:sub>
                            </m:sSub>
                            <m:r>
                              <a:rPr lang="en-US" sz="2000" i="1">
                                <a:latin typeface="Cambria Math" panose="02040503050406030204" pitchFamily="18" charset="0"/>
                              </a:rPr>
                              <m:t>, </m:t>
                            </m:r>
                            <m:r>
                              <a:rPr lang="en-US" sz="2000" i="1">
                                <a:latin typeface="Cambria Math" panose="02040503050406030204" pitchFamily="18" charset="0"/>
                              </a:rPr>
                              <m:t>𝑠𝑘𝑒𝑡𝑐</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𝑖</m:t>
                                </m:r>
                              </m:sub>
                            </m:sSub>
                            <m:r>
                              <a:rPr lang="en-US" sz="2000" i="1">
                                <a:latin typeface="Cambria Math" panose="02040503050406030204" pitchFamily="18" charset="0"/>
                              </a:rPr>
                              <m:t>, </m:t>
                            </m:r>
                            <m:r>
                              <a:rPr lang="en-US" sz="2000" b="0" i="1" smtClean="0">
                                <a:latin typeface="Cambria Math" panose="02040503050406030204" pitchFamily="18" charset="0"/>
                              </a:rPr>
                              <m:t>&gt;,</m:t>
                            </m:r>
                            <m:r>
                              <a:rPr lang="en-US" sz="2000" b="0" i="1" smtClean="0">
                                <a:latin typeface="Cambria Math" panose="02040503050406030204" pitchFamily="18" charset="0"/>
                              </a:rPr>
                              <m:t>𝑦</m:t>
                            </m:r>
                            <m:r>
                              <a:rPr lang="en-US" sz="2000" b="0" i="1" smtClean="0">
                                <a:latin typeface="Cambria Math" panose="02040503050406030204" pitchFamily="18" charset="0"/>
                              </a:rPr>
                              <m:t>=&lt;</m:t>
                            </m:r>
                            <m:sSub>
                              <m:sSubPr>
                                <m:ctrlPr>
                                  <a:rPr lang="en-US" sz="2000" i="1">
                                    <a:latin typeface="Cambria Math" panose="02040503050406030204" pitchFamily="18" charset="0"/>
                                  </a:rPr>
                                </m:ctrlPr>
                              </m:sSubPr>
                              <m:e>
                                <m:r>
                                  <a:rPr lang="en-US" sz="2000" i="1">
                                    <a:latin typeface="Cambria Math" panose="02040503050406030204" pitchFamily="18" charset="0"/>
                                  </a:rPr>
                                  <m:t>𝑙</m:t>
                                </m:r>
                              </m:e>
                              <m:sub>
                                <m:r>
                                  <a:rPr lang="en-US" sz="2000" i="1">
                                    <a:latin typeface="Cambria Math" panose="02040503050406030204" pitchFamily="18" charset="0"/>
                                  </a:rPr>
                                  <m:t>𝑖</m:t>
                                </m:r>
                              </m:sub>
                            </m:sSub>
                            <m:r>
                              <a:rPr lang="en-US" sz="2000" i="1">
                                <a:latin typeface="Cambria Math" panose="02040503050406030204" pitchFamily="18" charset="0"/>
                              </a:rPr>
                              <m:t>&gt;</m:t>
                            </m:r>
                            <m:r>
                              <a:rPr lang="en-US" sz="2000" b="0" i="1" smtClean="0">
                                <a:latin typeface="Cambria Math" panose="02040503050406030204" pitchFamily="18" charset="0"/>
                              </a:rPr>
                              <m:t>)</m:t>
                            </m:r>
                          </m:e>
                        </m:d>
                      </m:e>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sSubSup>
                  </m:oMath>
                </a14:m>
                <a:endParaRPr lang="en-US" sz="2000" dirty="0"/>
              </a:p>
              <a:p>
                <a:endParaRPr lang="en-US" sz="2000" dirty="0"/>
              </a:p>
              <a:p>
                <a:r>
                  <a:rPr lang="en-US" sz="2000" dirty="0" err="1"/>
                  <a:t>Thm</a:t>
                </a:r>
                <a:r>
                  <a:rPr lang="en-US" sz="2000" dirty="0"/>
                  <a:t> Proof </a:t>
                </a:r>
                <a:r>
                  <a:rPr lang="en-US" sz="2000" dirty="0" err="1"/>
                  <a:t>Qed</a:t>
                </a:r>
                <a:endParaRPr lang="en-US" sz="2000" dirty="0"/>
              </a:p>
              <a:p>
                <a:r>
                  <a:rPr lang="en-US" sz="2000" dirty="0"/>
                  <a:t>Proof lemmas, we will predict 1 hole with an AR</a:t>
                </a:r>
              </a:p>
              <a:p>
                <a:pPr marL="0" indent="0">
                  <a:buNone/>
                </a:pPr>
                <a:endParaRPr lang="en-US" sz="2000" dirty="0"/>
              </a:p>
              <a:p>
                <a:r>
                  <a:rPr lang="en-US" sz="2000" dirty="0"/>
                  <a:t>For every step in tactic script were lemma is used (e.g. apply tactic is used) create 4-tuple above</a:t>
                </a:r>
              </a:p>
              <a:p>
                <a:r>
                  <a:rPr lang="en-US" sz="2000" dirty="0"/>
                  <a:t>So save proof state </a:t>
                </a:r>
                <a:r>
                  <a:rPr lang="en-US" sz="2000" dirty="0" err="1"/>
                  <a:t>ps</a:t>
                </a:r>
                <a:r>
                  <a:rPr lang="en-US" sz="2000" dirty="0"/>
                  <a:t>=(local context, 10 lemmas from </a:t>
                </a:r>
                <a:r>
                  <a:rPr lang="en-US" sz="2000" dirty="0" err="1"/>
                  <a:t>CoqGammer</a:t>
                </a:r>
                <a:r>
                  <a:rPr lang="en-US" sz="2000" dirty="0"/>
                  <a:t> predict n, current goal)</a:t>
                </a:r>
              </a:p>
              <a:p>
                <a:r>
                  <a:rPr lang="en-US" sz="2000" dirty="0"/>
                  <a:t>Sketch = tactic script with missing lemma or tactic script up to apply</a:t>
                </a:r>
              </a:p>
              <a:p>
                <a:pPr lvl="1"/>
                <a:r>
                  <a:rPr lang="en-US" sz="1600" dirty="0"/>
                  <a:t>Can also have proof term with hole up to that point</a:t>
                </a:r>
              </a:p>
              <a:p>
                <a:r>
                  <a:rPr lang="en-US" sz="2000" dirty="0"/>
                  <a:t>Save target theorem of course</a:t>
                </a:r>
              </a:p>
              <a:p>
                <a:r>
                  <a:rPr lang="en-US" sz="2000" dirty="0"/>
                  <a:t>Save lemma used in proof </a:t>
                </a:r>
              </a:p>
              <a:p>
                <a:pPr lvl="1"/>
                <a:r>
                  <a:rPr lang="en-US" sz="1600" dirty="0"/>
                  <a:t>(note multiple lemmas might be used in the proof of one target theorem)</a:t>
                </a:r>
              </a:p>
              <a:p>
                <a:pPr marL="457200" lvl="1" indent="0">
                  <a:buNone/>
                </a:pPr>
                <a:endParaRPr lang="en-US" sz="1600" dirty="0"/>
              </a:p>
            </p:txBody>
          </p:sp>
        </mc:Choice>
        <mc:Fallback>
          <p:sp>
            <p:nvSpPr>
              <p:cNvPr id="3" name="Content Placeholder 2">
                <a:extLst>
                  <a:ext uri="{FF2B5EF4-FFF2-40B4-BE49-F238E27FC236}">
                    <a16:creationId xmlns:a16="http://schemas.microsoft.com/office/drawing/2014/main" id="{A7EA7112-608A-F645-A3D4-8286076B3772}"/>
                  </a:ext>
                </a:extLst>
              </p:cNvPr>
              <p:cNvSpPr>
                <a:spLocks noGrp="1" noRot="1" noChangeAspect="1" noMove="1" noResize="1" noEditPoints="1" noAdjustHandles="1" noChangeArrowheads="1" noChangeShapeType="1" noTextEdit="1"/>
              </p:cNvSpPr>
              <p:nvPr>
                <p:ph idx="1"/>
              </p:nvPr>
            </p:nvSpPr>
            <p:spPr>
              <a:xfrm>
                <a:off x="643467" y="1457472"/>
                <a:ext cx="10905066" cy="5400528"/>
              </a:xfrm>
              <a:blipFill>
                <a:blip r:embed="rId3"/>
                <a:stretch>
                  <a:fillRect l="-465" t="-1408" b="-1174"/>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70507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0C32204-6034-404F-8D17-9923807D008D}"/>
                  </a:ext>
                </a:extLst>
              </p:cNvPr>
              <p:cNvSpPr>
                <a:spLocks noGrp="1"/>
              </p:cNvSpPr>
              <p:nvPr>
                <p:ph type="title"/>
              </p:nvPr>
            </p:nvSpPr>
            <p:spPr>
              <a:xfrm>
                <a:off x="0" y="10625"/>
                <a:ext cx="12191999" cy="1135737"/>
              </a:xfrm>
            </p:spPr>
            <p:txBody>
              <a:bodyPr>
                <a:normAutofit/>
              </a:bodyPr>
              <a:lstStyle/>
              <a:p>
                <a:r>
                  <a:rPr lang="en-US" sz="3600" dirty="0"/>
                  <a:t>Outline &amp; Learning objective for Compress step for </a:t>
                </a:r>
                <a14:m>
                  <m:oMath xmlns:m="http://schemas.openxmlformats.org/officeDocument/2006/math">
                    <m:r>
                      <a:rPr lang="en-US" sz="3600" b="0" i="1" dirty="0" smtClean="0">
                        <a:latin typeface="Cambria Math" panose="02040503050406030204" pitchFamily="18" charset="0"/>
                      </a:rPr>
                      <m:t>𝐸</m:t>
                    </m:r>
                    <m:sSup>
                      <m:sSupPr>
                        <m:ctrlPr>
                          <a:rPr lang="en-US" sz="3600" b="0" i="1" dirty="0" smtClean="0">
                            <a:latin typeface="Cambria Math" panose="02040503050406030204" pitchFamily="18" charset="0"/>
                          </a:rPr>
                        </m:ctrlPr>
                      </m:sSupPr>
                      <m:e>
                        <m:r>
                          <a:rPr lang="en-US" sz="3600" b="0" i="1" dirty="0" smtClean="0">
                            <a:latin typeface="Cambria Math" panose="02040503050406030204" pitchFamily="18" charset="0"/>
                          </a:rPr>
                          <m:t>𝐶</m:t>
                        </m:r>
                      </m:e>
                      <m:sup>
                        <m:r>
                          <a:rPr lang="en-US" sz="3600" b="0" i="1" dirty="0" smtClean="0">
                            <a:latin typeface="Cambria Math" panose="02040503050406030204" pitchFamily="18" charset="0"/>
                          </a:rPr>
                          <m:t>2</m:t>
                        </m:r>
                      </m:sup>
                    </m:sSup>
                  </m:oMath>
                </a14:m>
                <a:endParaRPr lang="en-US" sz="3600" dirty="0"/>
              </a:p>
            </p:txBody>
          </p:sp>
        </mc:Choice>
        <mc:Fallback xmlns="">
          <p:sp>
            <p:nvSpPr>
              <p:cNvPr id="2" name="Title 1">
                <a:extLst>
                  <a:ext uri="{FF2B5EF4-FFF2-40B4-BE49-F238E27FC236}">
                    <a16:creationId xmlns:a16="http://schemas.microsoft.com/office/drawing/2014/main" id="{90C32204-6034-404F-8D17-9923807D008D}"/>
                  </a:ext>
                </a:extLst>
              </p:cNvPr>
              <p:cNvSpPr>
                <a:spLocks noGrp="1" noRot="1" noChangeAspect="1" noMove="1" noResize="1" noEditPoints="1" noAdjustHandles="1" noChangeArrowheads="1" noChangeShapeType="1" noTextEdit="1"/>
              </p:cNvSpPr>
              <p:nvPr>
                <p:ph type="title"/>
              </p:nvPr>
            </p:nvSpPr>
            <p:spPr>
              <a:xfrm>
                <a:off x="0" y="10625"/>
                <a:ext cx="12191999" cy="1135737"/>
              </a:xfrm>
              <a:blipFill>
                <a:blip r:embed="rId3"/>
                <a:stretch>
                  <a:fillRect l="-15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2D84CC-EE7A-3845-99E9-74BE866E1682}"/>
                  </a:ext>
                </a:extLst>
              </p:cNvPr>
              <p:cNvSpPr>
                <a:spLocks noGrp="1"/>
              </p:cNvSpPr>
              <p:nvPr>
                <p:ph idx="1"/>
              </p:nvPr>
            </p:nvSpPr>
            <p:spPr>
              <a:xfrm>
                <a:off x="0" y="1146362"/>
                <a:ext cx="12191999" cy="5701014"/>
              </a:xfrm>
            </p:spPr>
            <p:txBody>
              <a:bodyPr>
                <a:normAutofit fontScale="92500" lnSpcReduction="20000"/>
              </a:bodyPr>
              <a:lstStyle/>
              <a:p>
                <a14:m>
                  <m:oMath xmlns:m="http://schemas.openxmlformats.org/officeDocument/2006/math">
                    <m:r>
                      <a:rPr lang="en-US" sz="2000" i="1" dirty="0" smtClean="0">
                        <a:latin typeface="Cambria Math" panose="02040503050406030204" pitchFamily="18" charset="0"/>
                      </a:rPr>
                      <m:t>𝐸</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𝐶</m:t>
                        </m:r>
                      </m:e>
                      <m:sup>
                        <m:r>
                          <a:rPr lang="en-US" sz="2000" i="1" dirty="0">
                            <a:latin typeface="Cambria Math" panose="02040503050406030204" pitchFamily="18" charset="0"/>
                          </a:rPr>
                          <m:t>2</m:t>
                        </m:r>
                      </m:sup>
                    </m:sSup>
                  </m:oMath>
                </a14:m>
                <a:r>
                  <a:rPr lang="en-US" sz="2000" dirty="0"/>
                  <a:t> uses single Generator for Compress (i.e. </a:t>
                </a:r>
                <a:r>
                  <a:rPr lang="en-US" sz="2000" dirty="0" err="1"/>
                  <a:t>ComGen</a:t>
                </a:r>
                <a:r>
                  <a:rPr lang="en-US" sz="2000" dirty="0"/>
                  <a:t> = </a:t>
                </a:r>
                <a:r>
                  <a:rPr lang="en-US" sz="2000" dirty="0" err="1"/>
                  <a:t>DGen</a:t>
                </a:r>
                <a:r>
                  <a:rPr lang="en-US" sz="2000" dirty="0"/>
                  <a:t>)</a:t>
                </a:r>
              </a:p>
              <a:p>
                <a14:m>
                  <m:oMath xmlns:m="http://schemas.openxmlformats.org/officeDocument/2006/math">
                    <m:r>
                      <a:rPr lang="en-US" sz="2000" i="1" dirty="0">
                        <a:latin typeface="Cambria Math" panose="02040503050406030204" pitchFamily="18" charset="0"/>
                      </a:rPr>
                      <m:t>𝐸</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𝐶</m:t>
                        </m:r>
                      </m:e>
                      <m:sup>
                        <m:r>
                          <a:rPr lang="en-US" sz="2000" i="1" dirty="0">
                            <a:latin typeface="Cambria Math" panose="02040503050406030204" pitchFamily="18" charset="0"/>
                          </a:rPr>
                          <m:t>2</m:t>
                        </m:r>
                      </m:sup>
                    </m:sSup>
                  </m:oMath>
                </a14:m>
                <a:r>
                  <a:rPr lang="en-US" sz="2000" dirty="0"/>
                  <a:t>‘s main idea in compress step</a:t>
                </a:r>
              </a:p>
              <a:p>
                <a:pPr lvl="1"/>
                <a:r>
                  <a:rPr lang="en-US" sz="1600" dirty="0"/>
                  <a:t>1. get new DSL that compresses programs that worked </a:t>
                </a:r>
              </a:p>
              <a:p>
                <a:pPr lvl="1"/>
                <a:r>
                  <a:rPr lang="en-US" sz="1600" dirty="0"/>
                  <a:t>2. train a Generator that can ”dream” novel programs (for dreamed tasks/data augmentation)</a:t>
                </a:r>
              </a:p>
              <a:p>
                <a:r>
                  <a:rPr lang="en-US" sz="2000" dirty="0"/>
                  <a:t>Summary: </a:t>
                </a:r>
                <a14:m>
                  <m:oMath xmlns:m="http://schemas.openxmlformats.org/officeDocument/2006/math">
                    <m:func>
                      <m:funcPr>
                        <m:ctrlPr>
                          <a:rPr lang="en-US" sz="2000" b="1" i="1" smtClean="0">
                            <a:latin typeface="Cambria Math" panose="02040503050406030204" pitchFamily="18" charset="0"/>
                          </a:rPr>
                        </m:ctrlPr>
                      </m:funcPr>
                      <m:fName>
                        <m:limLow>
                          <m:limLowPr>
                            <m:ctrlPr>
                              <a:rPr lang="en-US" sz="2000" b="1" i="1" smtClean="0">
                                <a:latin typeface="Cambria Math" panose="02040503050406030204" pitchFamily="18" charset="0"/>
                              </a:rPr>
                            </m:ctrlPr>
                          </m:limLowPr>
                          <m:e>
                            <m:r>
                              <a:rPr lang="en-US" sz="2000" b="1" i="0" smtClean="0">
                                <a:latin typeface="Cambria Math" panose="02040503050406030204" pitchFamily="18" charset="0"/>
                              </a:rPr>
                              <m:t>𝐃</m:t>
                            </m:r>
                            <m:r>
                              <a:rPr lang="en-US" sz="2000" b="1" i="0" smtClean="0">
                                <a:latin typeface="Cambria Math" panose="02040503050406030204" pitchFamily="18" charset="0"/>
                              </a:rPr>
                              <m:t>=</m:t>
                            </m:r>
                            <m:r>
                              <a:rPr lang="en-US" sz="2000" b="1" i="0" smtClean="0">
                                <a:latin typeface="Cambria Math" panose="02040503050406030204" pitchFamily="18" charset="0"/>
                              </a:rPr>
                              <m:t>𝐚𝐫𝐠𝐦𝐚𝐱</m:t>
                            </m:r>
                          </m:e>
                          <m:lim>
                            <m:r>
                              <a:rPr lang="en-US" sz="2000" b="1" i="1" smtClean="0">
                                <a:latin typeface="Cambria Math" panose="02040503050406030204" pitchFamily="18" charset="0"/>
                              </a:rPr>
                              <m:t>𝑫</m:t>
                            </m:r>
                          </m:lim>
                        </m:limLow>
                      </m:fName>
                      <m:e>
                        <m:r>
                          <a:rPr lang="en-US" sz="2000" b="1" i="1" smtClean="0">
                            <a:latin typeface="Cambria Math" panose="02040503050406030204" pitchFamily="18" charset="0"/>
                          </a:rPr>
                          <m:t>𝑪𝒐𝒎𝒑𝒓𝒆𝒔𝒔𝑶𝒃𝒋</m:t>
                        </m:r>
                        <m:d>
                          <m:dPr>
                            <m:endChr m:val="|"/>
                            <m:ctrlPr>
                              <a:rPr lang="en-US" sz="2000" b="1" i="1" smtClean="0">
                                <a:latin typeface="Cambria Math" panose="02040503050406030204" pitchFamily="18" charset="0"/>
                              </a:rPr>
                            </m:ctrlPr>
                          </m:dPr>
                          <m:e>
                            <m:r>
                              <a:rPr lang="en-US" sz="2000" b="1" i="1" smtClean="0">
                                <a:latin typeface="Cambria Math" panose="02040503050406030204" pitchFamily="18" charset="0"/>
                              </a:rPr>
                              <m:t>𝑫</m:t>
                            </m:r>
                          </m:e>
                        </m:d>
                        <m:r>
                          <a:rPr lang="en-US" sz="2000" b="1" i="1" smtClean="0">
                            <a:latin typeface="Cambria Math" panose="02040503050406030204" pitchFamily="18" charset="0"/>
                          </a:rPr>
                          <m:t> </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𝑭</m:t>
                            </m:r>
                          </m:e>
                          <m:sub>
                            <m:r>
                              <a:rPr lang="en-US" sz="2000" b="1" i="1" smtClean="0">
                                <a:latin typeface="Cambria Math" panose="02040503050406030204" pitchFamily="18" charset="0"/>
                              </a:rPr>
                              <m:t>𝒙</m:t>
                            </m:r>
                          </m:sub>
                        </m:sSub>
                        <m:r>
                          <a:rPr lang="en-US" sz="2000" b="1" i="1" smtClean="0">
                            <a:latin typeface="Cambria Math" panose="02040503050406030204" pitchFamily="18" charset="0"/>
                          </a:rPr>
                          <m:t>, </m:t>
                        </m:r>
                        <m:r>
                          <a:rPr lang="en-US" sz="2000" b="1" i="1" smtClean="0">
                            <a:latin typeface="Cambria Math" panose="02040503050406030204" pitchFamily="18" charset="0"/>
                          </a:rPr>
                          <m:t>𝑿</m:t>
                        </m:r>
                        <m:r>
                          <a:rPr lang="en-US" sz="2000" b="1" i="1" smtClean="0">
                            <a:latin typeface="Cambria Math" panose="02040503050406030204" pitchFamily="18" charset="0"/>
                          </a:rPr>
                          <m:t>)</m:t>
                        </m:r>
                      </m:e>
                    </m:func>
                  </m:oMath>
                </a14:m>
                <a:r>
                  <a:rPr lang="en-US" sz="2000" b="1" dirty="0"/>
                  <a:t>, </a:t>
                </a:r>
                <a:endParaRPr lang="en-US" sz="1600" b="1" dirty="0"/>
              </a:p>
              <a:p>
                <a:r>
                  <a:rPr lang="en-US" sz="2000" b="1" dirty="0"/>
                  <a:t>How? Optimize AIC criterion</a:t>
                </a:r>
              </a:p>
              <a:p>
                <a:pPr lvl="1"/>
                <a:r>
                  <a:rPr lang="en-US" sz="1200" dirty="0"/>
                  <a:t>(according to author’s, approximates Bayesian obj over all possible worlds according to prior/MAP)</a:t>
                </a:r>
              </a:p>
              <a:p>
                <a:pPr lvl="1"/>
                <a14:m>
                  <m:oMath xmlns:m="http://schemas.openxmlformats.org/officeDocument/2006/math">
                    <m:r>
                      <a:rPr lang="en-US" sz="1600" b="0" i="1" smtClean="0">
                        <a:latin typeface="Cambria Math" panose="02040503050406030204" pitchFamily="18" charset="0"/>
                      </a:rPr>
                      <m:t>𝑜𝑏𝑗</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𝐷</m:t>
                        </m:r>
                      </m:e>
                      <m:e>
                        <m:r>
                          <a:rPr lang="en-US" sz="1600" b="0" i="1" smtClean="0">
                            <a:latin typeface="Cambria Math" panose="02040503050406030204" pitchFamily="18" charset="0"/>
                          </a:rPr>
                          <m:t>𝑋</m:t>
                        </m:r>
                      </m:e>
                    </m:d>
                    <m:r>
                      <a:rPr lang="en-US" sz="1600" b="0" i="1" smtClean="0">
                        <a:latin typeface="Cambria Math" panose="02040503050406030204" pitchFamily="18" charset="0"/>
                      </a:rPr>
                      <m:t>≈                                                      </m:t>
                    </m:r>
                    <m:r>
                      <a:rPr lang="en-US" sz="1600" b="0" i="1" smtClean="0">
                        <a:latin typeface="Cambria Math" panose="02040503050406030204" pitchFamily="18" charset="0"/>
                      </a:rPr>
                      <m:t>𝐿𝑖𝑘𝑒𝑙𝑖h𝑜𝑜𝑑</m:t>
                    </m:r>
                    <m:r>
                      <a:rPr lang="en-US" sz="1600" b="0" i="1" smtClean="0">
                        <a:latin typeface="Cambria Math" panose="02040503050406030204" pitchFamily="18" charset="0"/>
                      </a:rPr>
                      <m:t> </m:t>
                    </m:r>
                    <m:r>
                      <a:rPr lang="en-US" sz="1600" b="0" i="1" smtClean="0">
                        <a:latin typeface="Cambria Math" panose="02040503050406030204" pitchFamily="18" charset="0"/>
                      </a:rPr>
                      <m:t>𝑇𝑒𝑟𝑚</m:t>
                    </m:r>
                    <m:r>
                      <a:rPr lang="en-US" sz="1600" b="0" i="1" smtClean="0">
                        <a:latin typeface="Cambria Math" panose="02040503050406030204" pitchFamily="18" charset="0"/>
                      </a:rPr>
                      <m:t>1                         +         </m:t>
                    </m:r>
                    <m:r>
                      <a:rPr lang="en-US" sz="1600" b="0" i="1" smtClean="0">
                        <a:latin typeface="Cambria Math" panose="02040503050406030204" pitchFamily="18" charset="0"/>
                      </a:rPr>
                      <m:t>𝐶𝑜𝑚𝑝𝑟𝑒𝑠𝑠𝑖𝑜𝑛</m:t>
                    </m:r>
                    <m:r>
                      <a:rPr lang="en-US" sz="1600" b="0" i="1" smtClean="0">
                        <a:latin typeface="Cambria Math" panose="02040503050406030204" pitchFamily="18" charset="0"/>
                      </a:rPr>
                      <m:t> </m:t>
                    </m:r>
                    <m:r>
                      <a:rPr lang="en-US" sz="1600" b="0" i="1" smtClean="0">
                        <a:latin typeface="Cambria Math" panose="02040503050406030204" pitchFamily="18" charset="0"/>
                      </a:rPr>
                      <m:t>𝑇𝑒𝑟𝑚</m:t>
                    </m:r>
                    <m:r>
                      <a:rPr lang="en-US" sz="1600" b="0" i="1" smtClean="0">
                        <a:latin typeface="Cambria Math" panose="02040503050406030204" pitchFamily="18" charset="0"/>
                      </a:rPr>
                      <m:t>2      </m:t>
                    </m:r>
                  </m:oMath>
                </a14:m>
                <a:endParaRPr lang="en-US" sz="1600" dirty="0"/>
              </a:p>
              <a:p>
                <a:pPr lvl="1"/>
                <a14:m>
                  <m:oMath xmlns:m="http://schemas.openxmlformats.org/officeDocument/2006/math">
                    <m:r>
                      <a:rPr lang="en-US" b="1" i="1" smtClean="0">
                        <a:latin typeface="Cambria Math" panose="02040503050406030204" pitchFamily="18" charset="0"/>
                      </a:rPr>
                      <m:t>𝑨𝑰</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𝑪</m:t>
                        </m:r>
                      </m:e>
                      <m:sup>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𝑫</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𝒙</m:t>
                        </m:r>
                      </m:sub>
                    </m:sSub>
                    <m:r>
                      <a:rPr lang="en-US" b="1" i="1" smtClean="0">
                        <a:latin typeface="Cambria Math" panose="02040503050406030204" pitchFamily="18" charset="0"/>
                      </a:rPr>
                      <m:t>, </m:t>
                    </m:r>
                    <m:r>
                      <a:rPr lang="en-US" b="1" i="1" smtClean="0">
                        <a:latin typeface="Cambria Math" panose="02040503050406030204" pitchFamily="18" charset="0"/>
                      </a:rPr>
                      <m:t>𝑿</m:t>
                    </m:r>
                    <m:r>
                      <a:rPr lang="en-US" b="1" i="1" smtClean="0">
                        <a:latin typeface="Cambria Math" panose="02040503050406030204" pitchFamily="18" charset="0"/>
                      </a:rPr>
                      <m:t>)=</m:t>
                    </m:r>
                    <m:func>
                      <m:funcPr>
                        <m:ctrlPr>
                          <a:rPr lang="en-US" b="1" i="1" smtClean="0">
                            <a:latin typeface="Cambria Math" panose="02040503050406030204" pitchFamily="18" charset="0"/>
                          </a:rPr>
                        </m:ctrlPr>
                      </m:funcPr>
                      <m:fName>
                        <m:limLow>
                          <m:limLowPr>
                            <m:ctrlPr>
                              <a:rPr lang="en-US" b="1" i="1" smtClean="0">
                                <a:latin typeface="Cambria Math" panose="02040503050406030204" pitchFamily="18" charset="0"/>
                              </a:rPr>
                            </m:ctrlPr>
                          </m:limLowPr>
                          <m:e>
                            <m:r>
                              <a:rPr lang="en-US" b="1" i="0" smtClean="0">
                                <a:latin typeface="Cambria Math" panose="02040503050406030204" pitchFamily="18" charset="0"/>
                              </a:rPr>
                              <m:t>𝐦𝐚𝐱</m:t>
                            </m:r>
                          </m:e>
                          <m:lim>
                            <m:sSub>
                              <m:sSubPr>
                                <m:ctrlPr>
                                  <a:rPr lang="en-US" b="1" i="1" smtClean="0">
                                    <a:latin typeface="Cambria Math" panose="02040503050406030204" pitchFamily="18" charset="0"/>
                                  </a:rPr>
                                </m:ctrlPr>
                              </m:sSubPr>
                              <m:e>
                                <m:r>
                                  <a:rPr lang="en-US" b="1" i="1" smtClean="0">
                                    <a:latin typeface="Cambria Math" panose="02040503050406030204" pitchFamily="18" charset="0"/>
                                  </a:rPr>
                                  <m:t>𝜽</m:t>
                                </m:r>
                              </m:e>
                              <m:sub>
                                <m:r>
                                  <a:rPr lang="en-US" b="1" i="1" smtClean="0">
                                    <a:latin typeface="Cambria Math" panose="02040503050406030204" pitchFamily="18" charset="0"/>
                                  </a:rPr>
                                  <m:t>𝑫</m:t>
                                </m:r>
                              </m:sub>
                            </m:sSub>
                          </m:lim>
                        </m:limLow>
                      </m:fName>
                      <m:e>
                        <m:r>
                          <a:rPr lang="en-US" b="1" i="1" smtClean="0">
                            <a:latin typeface="Cambria Math" panose="02040503050406030204" pitchFamily="18" charset="0"/>
                          </a:rPr>
                          <m:t>{</m:t>
                        </m:r>
                        <m:r>
                          <a:rPr lang="en-US" b="1" i="1" smtClean="0">
                            <a:latin typeface="Cambria Math" panose="02040503050406030204" pitchFamily="18" charset="0"/>
                          </a:rPr>
                          <m:t>𝟐</m:t>
                        </m:r>
                        <m:func>
                          <m:funcPr>
                            <m:ctrlPr>
                              <a:rPr lang="en-US" b="1" i="1" smtClean="0">
                                <a:latin typeface="Cambria Math" panose="02040503050406030204" pitchFamily="18" charset="0"/>
                              </a:rPr>
                            </m:ctrlPr>
                          </m:funcPr>
                          <m:fName>
                            <m:r>
                              <a:rPr lang="en-US" b="1" i="0" smtClean="0">
                                <a:latin typeface="Cambria Math" panose="02040503050406030204" pitchFamily="18" charset="0"/>
                              </a:rPr>
                              <m:t>𝐥𝐨𝐠</m:t>
                            </m:r>
                          </m:fName>
                          <m:e>
                            <m:r>
                              <a:rPr lang="en-US" b="1" i="0" smtClean="0">
                                <a:latin typeface="Cambria Math" panose="02040503050406030204" pitchFamily="18" charset="0"/>
                              </a:rPr>
                              <m:t>𝐏</m:t>
                            </m:r>
                            <m:func>
                              <m:funcPr>
                                <m:ctrlPr>
                                  <a:rPr lang="en-US" b="1" i="1" smtClean="0">
                                    <a:latin typeface="Cambria Math" panose="02040503050406030204" pitchFamily="18" charset="0"/>
                                  </a:rPr>
                                </m:ctrlPr>
                              </m:funcPr>
                              <m:fName>
                                <m:r>
                                  <a:rPr lang="en-US" b="1" i="0" smtClean="0">
                                    <a:latin typeface="Cambria Math" panose="02040503050406030204" pitchFamily="18" charset="0"/>
                                  </a:rPr>
                                  <m:t>𝐫</m:t>
                                </m:r>
                              </m:fName>
                              <m:e>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𝑿</m:t>
                                    </m:r>
                                  </m:e>
                                  <m:e>
                                    <m:r>
                                      <a:rPr lang="en-US" b="1" i="1" smtClean="0">
                                        <a:latin typeface="Cambria Math" panose="02040503050406030204" pitchFamily="18" charset="0"/>
                                      </a:rPr>
                                      <m:t>𝑫</m:t>
                                    </m:r>
                                    <m:r>
                                      <a:rPr lang="en-US" b="1"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𝜽</m:t>
                                        </m:r>
                                      </m:e>
                                      <m:sub>
                                        <m:r>
                                          <a:rPr lang="en-US" b="1" i="1" smtClean="0">
                                            <a:latin typeface="Cambria Math" panose="02040503050406030204" pitchFamily="18" charset="0"/>
                                          </a:rPr>
                                          <m:t>𝑫</m:t>
                                        </m:r>
                                      </m:sub>
                                    </m:sSub>
                                    <m:r>
                                      <a:rPr lang="en-US" b="1"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𝒙</m:t>
                                        </m:r>
                                      </m:sub>
                                    </m:sSub>
                                  </m:e>
                                </m:d>
                              </m:e>
                            </m:func>
                          </m:e>
                        </m:func>
                      </m:e>
                    </m:func>
                    <m:r>
                      <a:rPr lang="en-US" b="1" i="1" smtClean="0">
                        <a:latin typeface="Cambria Math" panose="02040503050406030204" pitchFamily="18" charset="0"/>
                      </a:rPr>
                      <m:t>   −     </m:t>
                    </m:r>
                    <m:r>
                      <a:rPr lang="en-US" b="1" i="1" smtClean="0">
                        <a:latin typeface="Cambria Math" panose="02040503050406030204" pitchFamily="18" charset="0"/>
                      </a:rPr>
                      <m:t>𝟐</m:t>
                    </m:r>
                    <m:sSub>
                      <m:sSubPr>
                        <m:ctrlPr>
                          <a:rPr lang="en-US" b="1" i="1" smtClean="0">
                            <a:latin typeface="Cambria Math" panose="02040503050406030204" pitchFamily="18" charset="0"/>
                          </a:rPr>
                        </m:ctrlPr>
                      </m:sSubPr>
                      <m:e>
                        <m:d>
                          <m:dPr>
                            <m:begChr m:val="|"/>
                            <m:endChr m:val="|"/>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𝜽</m:t>
                                </m:r>
                              </m:e>
                              <m:sub>
                                <m:r>
                                  <a:rPr lang="en-US" b="1" i="1" smtClean="0">
                                    <a:latin typeface="Cambria Math" panose="02040503050406030204" pitchFamily="18" charset="0"/>
                                  </a:rPr>
                                  <m:t>𝑫</m:t>
                                </m:r>
                              </m:sub>
                            </m:sSub>
                          </m:e>
                        </m:d>
                      </m:e>
                      <m:sub>
                        <m:r>
                          <a:rPr lang="en-US" b="1" i="1" smtClean="0">
                            <a:latin typeface="Cambria Math" panose="02040503050406030204" pitchFamily="18" charset="0"/>
                          </a:rPr>
                          <m:t>𝟎</m:t>
                        </m:r>
                      </m:sub>
                    </m:sSub>
                    <m:r>
                      <a:rPr lang="en-US" b="1" i="1" smtClean="0">
                        <a:latin typeface="Cambria Math" panose="02040503050406030204" pitchFamily="18" charset="0"/>
                      </a:rPr>
                      <m:t>} </m:t>
                    </m:r>
                  </m:oMath>
                </a14:m>
                <a:endParaRPr lang="en-US" b="1" dirty="0"/>
              </a:p>
              <a:p>
                <a:r>
                  <a:rPr lang="en-US" sz="2000" dirty="0"/>
                  <a:t>Term</a:t>
                </a:r>
              </a:p>
              <a:p>
                <a:pPr lvl="1"/>
                <a:r>
                  <a:rPr lang="en-US" sz="1600" dirty="0"/>
                  <a:t>1. Term1: Optimizes Dreamer Gen </a:t>
                </a:r>
                <a:r>
                  <a:rPr lang="en-US" sz="1600" dirty="0" err="1"/>
                  <a:t>s.t.</a:t>
                </a:r>
                <a:r>
                  <a:rPr lang="en-US" sz="1600" dirty="0"/>
                  <a:t> it can generate new programs (&amp; tasks)</a:t>
                </a:r>
              </a:p>
              <a:p>
                <a:pPr lvl="1"/>
                <a:r>
                  <a:rPr lang="en-US" sz="1600" dirty="0"/>
                  <a:t>2. Term2: Optimizes DSL to be small/compression</a:t>
                </a:r>
              </a:p>
              <a:p>
                <a:r>
                  <a:rPr lang="en-US" sz="2000" dirty="0"/>
                  <a:t>Note:</a:t>
                </a:r>
              </a:p>
              <a:p>
                <a:pPr lvl="1"/>
                <a:r>
                  <a:rPr lang="en-US" sz="1600" dirty="0"/>
                  <a:t>How DSL is optimization done?</a:t>
                </a:r>
              </a:p>
              <a:p>
                <a:pPr lvl="2"/>
                <a:r>
                  <a:rPr lang="en-US" sz="1400" dirty="0"/>
                  <a:t>Optimize DSL above through “</a:t>
                </a:r>
                <a:r>
                  <a:rPr lang="en-US" sz="1400" u="sng" dirty="0"/>
                  <a:t>searching locally through space of DSLs, proposing small changes to DSL until AIC increases</a:t>
                </a:r>
                <a:r>
                  <a:rPr lang="en-US" sz="1400" dirty="0"/>
                  <a:t>”</a:t>
                </a:r>
              </a:p>
              <a:p>
                <a:pPr lvl="1"/>
                <a:r>
                  <a:rPr lang="en-US" sz="1600" dirty="0"/>
                  <a:t>How is Dreaming done? (data augmentation for tasks):</a:t>
                </a:r>
              </a:p>
              <a:p>
                <a:pPr lvl="2"/>
                <a:r>
                  <a:rPr lang="en-US" sz="1200" dirty="0"/>
                  <a:t>Simply sample their generative PCFG</a:t>
                </a:r>
              </a:p>
              <a:p>
                <a:pPr lvl="2"/>
                <a:r>
                  <a:rPr lang="en-US" sz="1200" dirty="0"/>
                  <a:t>Then create (random or even learn to generate) IOs</a:t>
                </a:r>
              </a:p>
              <a:p>
                <a:pPr lvl="2"/>
                <a:r>
                  <a:rPr lang="en-US" sz="1200" dirty="0"/>
                  <a:t>Now you can create a new task for each program: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Sup>
                      <m:sSubSupPr>
                        <m:ctrlPr>
                          <a:rPr lang="en-US" sz="1200" b="0" i="1" smtClean="0">
                            <a:latin typeface="Cambria Math" panose="02040503050406030204" pitchFamily="18" charset="0"/>
                          </a:rPr>
                        </m:ctrlPr>
                      </m:sSubSupPr>
                      <m:e>
                        <m:d>
                          <m:dPr>
                            <m:begChr m:val="{"/>
                            <m:endChr m:val="}"/>
                            <m:ctrlPr>
                              <a:rPr lang="en-US" sz="1200" b="0" i="1" smtClean="0">
                                <a:latin typeface="Cambria Math" panose="02040503050406030204" pitchFamily="18" charset="0"/>
                              </a:rPr>
                            </m:ctrlPr>
                          </m:dPr>
                          <m:e>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sub>
                                </m:sSub>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sub>
                                </m:sSub>
                              </m:e>
                            </m:d>
                          </m:e>
                        </m:d>
                      </m:e>
                      <m:sub>
                        <m:r>
                          <a:rPr lang="en-US" sz="1200" b="0" i="1" smtClean="0">
                            <a:latin typeface="Cambria Math" panose="02040503050406030204" pitchFamily="18" charset="0"/>
                          </a:rPr>
                          <m:t>𝑗</m:t>
                        </m:r>
                        <m:r>
                          <a:rPr lang="en-US" sz="1200" b="0" i="1" smtClean="0">
                            <a:latin typeface="Cambria Math" panose="02040503050406030204" pitchFamily="18" charset="0"/>
                          </a:rPr>
                          <m:t>=1</m:t>
                        </m:r>
                      </m:sub>
                      <m:sup>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𝑖</m:t>
                            </m:r>
                          </m:sub>
                        </m:sSub>
                      </m:sup>
                    </m:sSubSup>
                  </m:oMath>
                </a14:m>
                <a:endParaRPr lang="en-US" sz="1200" dirty="0"/>
              </a:p>
              <a:p>
                <a:pPr lvl="1"/>
                <a:r>
                  <a:rPr lang="en-US" sz="1600" dirty="0"/>
                  <a:t>Emphasis: Why does compressing need a Likelihood (data) term? </a:t>
                </a:r>
              </a:p>
              <a:p>
                <a:pPr lvl="2"/>
                <a:r>
                  <a:rPr lang="en-US" sz="1200" dirty="0"/>
                  <a:t>EC^2 Generator is unconditional &amp; different from synthesizer, so it needs to be encouraged to generate data &amp; not only compress. Otherwise how will it dream more examples?</a:t>
                </a:r>
              </a:p>
              <a:p>
                <a:pPr lvl="2"/>
                <a:endParaRPr lang="en-US" sz="1200" dirty="0"/>
              </a:p>
            </p:txBody>
          </p:sp>
        </mc:Choice>
        <mc:Fallback xmlns="">
          <p:sp>
            <p:nvSpPr>
              <p:cNvPr id="3" name="Content Placeholder 2">
                <a:extLst>
                  <a:ext uri="{FF2B5EF4-FFF2-40B4-BE49-F238E27FC236}">
                    <a16:creationId xmlns:a16="http://schemas.microsoft.com/office/drawing/2014/main" id="{F62D84CC-EE7A-3845-99E9-74BE866E1682}"/>
                  </a:ext>
                </a:extLst>
              </p:cNvPr>
              <p:cNvSpPr>
                <a:spLocks noGrp="1" noRot="1" noChangeAspect="1" noMove="1" noResize="1" noEditPoints="1" noAdjustHandles="1" noChangeArrowheads="1" noChangeShapeType="1" noTextEdit="1"/>
              </p:cNvSpPr>
              <p:nvPr>
                <p:ph idx="1"/>
              </p:nvPr>
            </p:nvSpPr>
            <p:spPr>
              <a:xfrm>
                <a:off x="0" y="1146362"/>
                <a:ext cx="12191999" cy="5701014"/>
              </a:xfrm>
              <a:blipFill>
                <a:blip r:embed="rId4"/>
                <a:stretch>
                  <a:fillRect l="-416" t="-1778"/>
                </a:stretch>
              </a:blipFill>
            </p:spPr>
            <p:txBody>
              <a:bodyPr/>
              <a:lstStyle/>
              <a:p>
                <a:r>
                  <a:rPr lang="en-US">
                    <a:noFill/>
                  </a:rPr>
                  <a:t> </a:t>
                </a:r>
              </a:p>
            </p:txBody>
          </p:sp>
        </mc:Fallback>
      </mc:AlternateContent>
      <p:sp>
        <p:nvSpPr>
          <p:cNvPr id="31"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06488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C32204-6034-404F-8D17-9923807D008D}"/>
              </a:ext>
            </a:extLst>
          </p:cNvPr>
          <p:cNvSpPr>
            <a:spLocks noGrp="1"/>
          </p:cNvSpPr>
          <p:nvPr>
            <p:ph type="title"/>
          </p:nvPr>
        </p:nvSpPr>
        <p:spPr>
          <a:xfrm>
            <a:off x="643467" y="321734"/>
            <a:ext cx="10905066" cy="1135737"/>
          </a:xfrm>
        </p:spPr>
        <p:txBody>
          <a:bodyPr>
            <a:normAutofit/>
          </a:bodyPr>
          <a:lstStyle/>
          <a:p>
            <a:r>
              <a:rPr lang="en-US" sz="3600" dirty="0"/>
              <a:t>How might the DSL optimization be done?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2D84CC-EE7A-3845-99E9-74BE866E1682}"/>
                  </a:ext>
                </a:extLst>
              </p:cNvPr>
              <p:cNvSpPr>
                <a:spLocks noGrp="1"/>
              </p:cNvSpPr>
              <p:nvPr>
                <p:ph idx="1"/>
              </p:nvPr>
            </p:nvSpPr>
            <p:spPr>
              <a:xfrm>
                <a:off x="643467" y="1441939"/>
                <a:ext cx="10905066" cy="4972417"/>
              </a:xfrm>
            </p:spPr>
            <p:txBody>
              <a:bodyPr>
                <a:normAutofit/>
              </a:bodyPr>
              <a:lstStyle/>
              <a:p>
                <a:r>
                  <a:rPr lang="en-US" sz="2000" dirty="0"/>
                  <a:t>Disclaimer: this is my Hypothesis/Guess</a:t>
                </a:r>
              </a:p>
              <a:p>
                <a:r>
                  <a:rPr lang="en-US" sz="2000" dirty="0"/>
                  <a:t>Now that we’ve accepted AIC criterion does</a:t>
                </a:r>
              </a:p>
              <a:p>
                <a:pPr lvl="1"/>
                <a:r>
                  <a:rPr lang="en-US" sz="1600" dirty="0"/>
                  <a:t>1. Motivate dreamer </a:t>
                </a:r>
                <a:r>
                  <a:rPr lang="en-US" sz="1600" dirty="0" err="1"/>
                  <a:t>genenerator</a:t>
                </a:r>
                <a:r>
                  <a:rPr lang="en-US" sz="1600" dirty="0"/>
                  <a:t> (</a:t>
                </a:r>
                <a:r>
                  <a:rPr lang="en-US" sz="1600" dirty="0" err="1"/>
                  <a:t>DGen</a:t>
                </a:r>
                <a:r>
                  <a:rPr lang="en-US" sz="1600" dirty="0"/>
                  <a:t>) to output likely terms (via likelihood term)</a:t>
                </a:r>
              </a:p>
              <a:p>
                <a:pPr lvl="1"/>
                <a:r>
                  <a:rPr lang="en-US" sz="1600" dirty="0"/>
                  <a:t>2. Compress DSL via L zero norm</a:t>
                </a:r>
              </a:p>
              <a:p>
                <a:r>
                  <a:rPr lang="en-US" sz="2000" dirty="0"/>
                  <a:t>You could do this</a:t>
                </a:r>
              </a:p>
              <a:p>
                <a:r>
                  <a:rPr lang="en-US" sz="2000" dirty="0"/>
                  <a:t>Over the space of DSL choose a set of changes (new DSLs) to propose -- beam of DSL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𝐷</m:t>
                        </m:r>
                      </m:sub>
                    </m:sSub>
                  </m:oMath>
                </a14:m>
                <a:endParaRPr lang="en-US" sz="2000" dirty="0"/>
              </a:p>
              <a:p>
                <a:r>
                  <a:rPr lang="en-US" sz="2000" b="1" dirty="0"/>
                  <a:t>Key insight: </a:t>
                </a:r>
                <a:r>
                  <a:rPr lang="en-US" sz="2000" dirty="0"/>
                  <a:t>Given a concrete DSL (e.g. in the beam) now we can evaluate the AIC objective, so compute it</a:t>
                </a:r>
              </a:p>
              <a:p>
                <a14:m>
                  <m:oMath xmlns:m="http://schemas.openxmlformats.org/officeDocument/2006/math">
                    <m:r>
                      <a:rPr lang="en-US" sz="2000" b="0" i="1" smtClean="0">
                        <a:latin typeface="Cambria Math" panose="02040503050406030204" pitchFamily="18" charset="0"/>
                      </a:rPr>
                      <m:t>𝑜𝑏𝑗</m:t>
                    </m:r>
                    <m:r>
                      <a:rPr lang="en-US" sz="2000" b="0" i="1" smtClean="0">
                        <a:latin typeface="Cambria Math" panose="02040503050406030204" pitchFamily="18" charset="0"/>
                      </a:rPr>
                      <m:t>= </m:t>
                    </m:r>
                    <m:r>
                      <a:rPr lang="en-US" sz="2000" b="0" i="1">
                        <a:latin typeface="Cambria Math" panose="02040503050406030204" pitchFamily="18" charset="0"/>
                      </a:rPr>
                      <m:t>𝐴𝐼</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𝐷</m:t>
                    </m:r>
                    <m:r>
                      <a:rPr lang="en-US" sz="2000" b="0" i="1" smtClean="0">
                        <a:latin typeface="Cambria Math" panose="02040503050406030204" pitchFamily="18" charset="0"/>
                      </a:rPr>
                      <m:t>|</m:t>
                    </m:r>
                    <m:r>
                      <a:rPr lang="en-US" sz="2000" b="0" i="1" smtClean="0">
                        <a:latin typeface="Cambria Math" panose="02040503050406030204" pitchFamily="18" charset="0"/>
                      </a:rPr>
                      <m:t>𝑋</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𝑥</m:t>
                        </m:r>
                      </m:sub>
                    </m:sSub>
                    <m:r>
                      <a:rPr lang="en-US" sz="2000" b="0" i="1" smtClean="0">
                        <a:latin typeface="Cambria Math" panose="02040503050406030204" pitchFamily="18" charset="0"/>
                      </a:rPr>
                      <m:t>)</m:t>
                    </m:r>
                    <m:r>
                      <a:rPr lang="en-US" sz="2000" b="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b="0" i="1">
                                <a:latin typeface="Cambria Math" panose="02040503050406030204" pitchFamily="18" charset="0"/>
                              </a:rPr>
                              <m:t>max</m:t>
                            </m:r>
                          </m:e>
                          <m:lim>
                            <m:sSub>
                              <m:sSubPr>
                                <m:ctrlPr>
                                  <a:rPr lang="en-US" sz="2000" i="1">
                                    <a:latin typeface="Cambria Math" panose="02040503050406030204" pitchFamily="18" charset="0"/>
                                  </a:rPr>
                                </m:ctrlPr>
                              </m:sSubPr>
                              <m:e>
                                <m:r>
                                  <a:rPr lang="en-US" sz="2000" b="0" i="1">
                                    <a:latin typeface="Cambria Math" panose="02040503050406030204" pitchFamily="18" charset="0"/>
                                  </a:rPr>
                                  <m:t>𝜃</m:t>
                                </m:r>
                              </m:e>
                              <m:sub>
                                <m:r>
                                  <a:rPr lang="en-US" sz="2000" b="0" i="1">
                                    <a:latin typeface="Cambria Math" panose="02040503050406030204" pitchFamily="18" charset="0"/>
                                  </a:rPr>
                                  <m:t>𝐷</m:t>
                                </m:r>
                              </m:sub>
                            </m:sSub>
                          </m:lim>
                        </m:limLow>
                      </m:fName>
                      <m:e>
                        <m:r>
                          <a:rPr lang="en-US" sz="2000" b="0" i="1" smtClean="0">
                            <a:latin typeface="Cambria Math" panose="02040503050406030204" pitchFamily="18" charset="0"/>
                          </a:rPr>
                          <m:t>{</m:t>
                        </m:r>
                        <m:r>
                          <a:rPr lang="en-US" sz="2000" b="0" i="1">
                            <a:latin typeface="Cambria Math" panose="02040503050406030204" pitchFamily="18" charset="0"/>
                          </a:rPr>
                          <m:t>2</m:t>
                        </m:r>
                        <m:func>
                          <m:funcPr>
                            <m:ctrlPr>
                              <a:rPr lang="en-US" sz="2000" i="1">
                                <a:latin typeface="Cambria Math" panose="02040503050406030204" pitchFamily="18" charset="0"/>
                              </a:rPr>
                            </m:ctrlPr>
                          </m:funcPr>
                          <m:fName>
                            <m:r>
                              <m:rPr>
                                <m:sty m:val="p"/>
                              </m:rPr>
                              <a:rPr lang="en-US" sz="2000" b="0" i="1">
                                <a:latin typeface="Cambria Math" panose="02040503050406030204" pitchFamily="18" charset="0"/>
                              </a:rPr>
                              <m:t>log</m:t>
                            </m:r>
                          </m:fName>
                          <m:e>
                            <m:func>
                              <m:funcPr>
                                <m:ctrlPr>
                                  <a:rPr lang="en-US" sz="2000" b="0" i="1">
                                    <a:latin typeface="Cambria Math" panose="02040503050406030204" pitchFamily="18" charset="0"/>
                                  </a:rPr>
                                </m:ctrlPr>
                              </m:funcPr>
                              <m:fName>
                                <m:r>
                                  <m:rPr>
                                    <m:sty m:val="p"/>
                                  </m:rPr>
                                  <a:rPr lang="en-US" sz="2000" b="0" i="0">
                                    <a:latin typeface="Cambria Math" panose="02040503050406030204" pitchFamily="18" charset="0"/>
                                  </a:rPr>
                                  <m:t>Pr</m:t>
                                </m:r>
                              </m:fName>
                              <m:e>
                                <m:d>
                                  <m:dPr>
                                    <m:begChr m:val="["/>
                                    <m:endChr m:val="]"/>
                                    <m:ctrlPr>
                                      <a:rPr lang="en-US" sz="2000" b="0" i="1">
                                        <a:latin typeface="Cambria Math" panose="02040503050406030204" pitchFamily="18" charset="0"/>
                                      </a:rPr>
                                    </m:ctrlPr>
                                  </m:dPr>
                                  <m:e>
                                    <m:r>
                                      <a:rPr lang="en-US" sz="2000" b="0" i="1">
                                        <a:latin typeface="Cambria Math" panose="02040503050406030204" pitchFamily="18" charset="0"/>
                                      </a:rPr>
                                      <m:t>𝑋</m:t>
                                    </m:r>
                                  </m:e>
                                  <m:e>
                                    <m:r>
                                      <a:rPr lang="en-US" sz="2000" b="0" i="1">
                                        <a:latin typeface="Cambria Math" panose="02040503050406030204" pitchFamily="18" charset="0"/>
                                      </a:rPr>
                                      <m:t>𝐷</m:t>
                                    </m:r>
                                    <m:r>
                                      <a:rPr lang="en-US" sz="2000" b="0" i="1">
                                        <a:latin typeface="Cambria Math" panose="02040503050406030204" pitchFamily="18" charset="0"/>
                                      </a:rPr>
                                      <m:t>, </m:t>
                                    </m:r>
                                    <m:sSub>
                                      <m:sSubPr>
                                        <m:ctrlPr>
                                          <a:rPr lang="en-US" sz="2000" i="1">
                                            <a:latin typeface="Cambria Math" panose="02040503050406030204" pitchFamily="18" charset="0"/>
                                          </a:rPr>
                                        </m:ctrlPr>
                                      </m:sSubPr>
                                      <m:e>
                                        <m:r>
                                          <a:rPr lang="en-US" sz="2000" b="0" i="1">
                                            <a:latin typeface="Cambria Math" panose="02040503050406030204" pitchFamily="18" charset="0"/>
                                          </a:rPr>
                                          <m:t>𝜃</m:t>
                                        </m:r>
                                      </m:e>
                                      <m:sub>
                                        <m:r>
                                          <a:rPr lang="en-US" sz="2000" b="0" i="1">
                                            <a:latin typeface="Cambria Math" panose="02040503050406030204" pitchFamily="18" charset="0"/>
                                          </a:rPr>
                                          <m:t>𝐷</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𝑥</m:t>
                                        </m:r>
                                      </m:sub>
                                    </m:sSub>
                                  </m:e>
                                </m:d>
                              </m:e>
                            </m:func>
                          </m:e>
                        </m:func>
                      </m:e>
                    </m:func>
                    <m:r>
                      <a:rPr lang="en-US" sz="2000" b="0" i="1">
                        <a:latin typeface="Cambria Math" panose="02040503050406030204" pitchFamily="18" charset="0"/>
                      </a:rPr>
                      <m:t> −2</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0" i="1">
                                    <a:latin typeface="Cambria Math" panose="02040503050406030204" pitchFamily="18" charset="0"/>
                                  </a:rPr>
                                  <m:t>𝜃</m:t>
                                </m:r>
                              </m:e>
                              <m:sub>
                                <m:r>
                                  <a:rPr lang="en-US" sz="2000" b="0" i="1">
                                    <a:latin typeface="Cambria Math" panose="02040503050406030204" pitchFamily="18" charset="0"/>
                                  </a:rPr>
                                  <m:t>𝐷</m:t>
                                </m:r>
                              </m:sub>
                            </m:sSub>
                          </m:e>
                        </m:d>
                      </m:e>
                      <m:sub>
                        <m:r>
                          <a:rPr lang="en-US" sz="2000" b="0" i="1">
                            <a:latin typeface="Cambria Math" panose="02040503050406030204" pitchFamily="18" charset="0"/>
                          </a:rPr>
                          <m:t>0</m:t>
                        </m:r>
                      </m:sub>
                    </m:sSub>
                    <m:r>
                      <a:rPr lang="en-US" sz="2000" b="0" i="1" smtClean="0">
                        <a:latin typeface="Cambria Math" panose="02040503050406030204" pitchFamily="18" charset="0"/>
                      </a:rPr>
                      <m:t>}</m:t>
                    </m:r>
                  </m:oMath>
                </a14:m>
                <a:endParaRPr lang="en-US" sz="2000" i="1" dirty="0">
                  <a:latin typeface="Cambria Math" panose="02040503050406030204" pitchFamily="18" charset="0"/>
                </a:endParaRPr>
              </a:p>
              <a:p>
                <a:r>
                  <a:rPr lang="en-US" sz="2000" b="0" dirty="0"/>
                  <a:t>Do </a:t>
                </a:r>
                <a14:m>
                  <m:oMath xmlns:m="http://schemas.openxmlformats.org/officeDocument/2006/math">
                    <m:r>
                      <a:rPr lang="en-US" sz="2000" b="0" i="1" smtClean="0">
                        <a:latin typeface="Cambria Math" panose="02040503050406030204" pitchFamily="18" charset="0"/>
                      </a:rPr>
                      <m:t>  </m:t>
                    </m:r>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D</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argmax</m:t>
                            </m:r>
                          </m:e>
                          <m:lim>
                            <m:r>
                              <a:rPr lang="en-US" sz="2000" b="0" i="1" smtClean="0">
                                <a:latin typeface="Cambria Math" panose="02040503050406030204" pitchFamily="18" charset="0"/>
                              </a:rPr>
                              <m:t>𝐷</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𝐷</m:t>
                                </m:r>
                              </m:sub>
                            </m:sSub>
                          </m:lim>
                        </m:limLow>
                      </m:fName>
                      <m:e>
                        <m:r>
                          <a:rPr lang="en-US" sz="2000" i="1">
                            <a:latin typeface="Cambria Math" panose="02040503050406030204" pitchFamily="18" charset="0"/>
                          </a:rPr>
                          <m:t>𝐴𝐼𝐶</m:t>
                        </m:r>
                        <m:r>
                          <a:rPr lang="en-US" sz="2000" i="1">
                            <a:latin typeface="Cambria Math" panose="02040503050406030204" pitchFamily="18" charset="0"/>
                          </a:rPr>
                          <m:t>′(</m:t>
                        </m:r>
                        <m:r>
                          <a:rPr lang="en-US" sz="2000" i="1">
                            <a:latin typeface="Cambria Math" panose="02040503050406030204" pitchFamily="18" charset="0"/>
                          </a:rPr>
                          <m:t>𝐷</m:t>
                        </m:r>
                        <m:r>
                          <a:rPr lang="en-US" sz="2000" i="1">
                            <a:latin typeface="Cambria Math" panose="02040503050406030204" pitchFamily="18" charset="0"/>
                          </a:rPr>
                          <m:t>|</m:t>
                        </m:r>
                        <m:r>
                          <a:rPr lang="en-US" sz="2000" i="1">
                            <a:latin typeface="Cambria Math" panose="02040503050406030204" pitchFamily="18" charset="0"/>
                          </a:rPr>
                          <m:t>𝑋</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𝑥</m:t>
                            </m:r>
                          </m:sub>
                        </m:sSub>
                        <m:r>
                          <a:rPr lang="en-US" sz="2000" i="1">
                            <a:latin typeface="Cambria Math" panose="02040503050406030204" pitchFamily="18" charset="0"/>
                          </a:rPr>
                          <m:t>)</m:t>
                        </m:r>
                      </m:e>
                    </m:func>
                    <m:r>
                      <a:rPr lang="en-US" sz="2000" b="0" i="1" smtClean="0">
                        <a:latin typeface="Cambria Math" panose="02040503050406030204" pitchFamily="18" charset="0"/>
                      </a:rPr>
                      <m:t>   </m:t>
                    </m:r>
                  </m:oMath>
                </a14:m>
                <a:endParaRPr lang="en-US" sz="2000" dirty="0"/>
              </a:p>
              <a:p>
                <a:pPr lvl="1"/>
                <a:r>
                  <a:rPr lang="en-US" sz="1600" dirty="0"/>
                  <a:t>Which essentially is a for loop over D’s for the largest</a:t>
                </a:r>
              </a:p>
              <a:p>
                <a:pPr lvl="1"/>
                <a:r>
                  <a:rPr lang="en-US" sz="1600" dirty="0"/>
                  <a:t>The key is that even though there are two maxes, the inner max can be computed automatically by plugging in D – once D is given obj is easy to compute</a:t>
                </a:r>
              </a:p>
              <a:p>
                <a:endParaRPr lang="en-US" sz="2000" dirty="0"/>
              </a:p>
            </p:txBody>
          </p:sp>
        </mc:Choice>
        <mc:Fallback xmlns="">
          <p:sp>
            <p:nvSpPr>
              <p:cNvPr id="3" name="Content Placeholder 2">
                <a:extLst>
                  <a:ext uri="{FF2B5EF4-FFF2-40B4-BE49-F238E27FC236}">
                    <a16:creationId xmlns:a16="http://schemas.microsoft.com/office/drawing/2014/main" id="{F62D84CC-EE7A-3845-99E9-74BE866E1682}"/>
                  </a:ext>
                </a:extLst>
              </p:cNvPr>
              <p:cNvSpPr>
                <a:spLocks noGrp="1" noRot="1" noChangeAspect="1" noMove="1" noResize="1" noEditPoints="1" noAdjustHandles="1" noChangeArrowheads="1" noChangeShapeType="1" noTextEdit="1"/>
              </p:cNvSpPr>
              <p:nvPr>
                <p:ph idx="1"/>
              </p:nvPr>
            </p:nvSpPr>
            <p:spPr>
              <a:xfrm>
                <a:off x="643467" y="1441939"/>
                <a:ext cx="10905066" cy="4972417"/>
              </a:xfrm>
              <a:blipFill>
                <a:blip r:embed="rId2"/>
                <a:stretch>
                  <a:fillRect l="-465" t="-1276" r="-349"/>
                </a:stretch>
              </a:blipFill>
            </p:spPr>
            <p:txBody>
              <a:bodyPr/>
              <a:lstStyle/>
              <a:p>
                <a:r>
                  <a:rPr lang="en-US">
                    <a:noFill/>
                  </a:rPr>
                  <a:t> </a:t>
                </a:r>
              </a:p>
            </p:txBody>
          </p:sp>
        </mc:Fallback>
      </mc:AlternateContent>
      <p:sp>
        <p:nvSpPr>
          <p:cNvPr id="31"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89933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C32204-6034-404F-8D17-9923807D008D}"/>
              </a:ext>
            </a:extLst>
          </p:cNvPr>
          <p:cNvSpPr>
            <a:spLocks noGrp="1"/>
          </p:cNvSpPr>
          <p:nvPr>
            <p:ph type="title"/>
          </p:nvPr>
        </p:nvSpPr>
        <p:spPr>
          <a:xfrm>
            <a:off x="0" y="10626"/>
            <a:ext cx="12192000" cy="1135737"/>
          </a:xfrm>
        </p:spPr>
        <p:txBody>
          <a:bodyPr>
            <a:normAutofit/>
          </a:bodyPr>
          <a:lstStyle/>
          <a:p>
            <a:r>
              <a:rPr lang="en-US" sz="3600" dirty="0"/>
              <a:t>Optimizing for a DSL and an </a:t>
            </a:r>
            <a:r>
              <a:rPr lang="en-US" sz="3600" dirty="0" err="1"/>
              <a:t>AutoRegressive</a:t>
            </a:r>
            <a:r>
              <a:rPr lang="en-US" sz="3600" dirty="0"/>
              <a:t> (AR) Execute Generator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2D84CC-EE7A-3845-99E9-74BE866E1682}"/>
                  </a:ext>
                </a:extLst>
              </p:cNvPr>
              <p:cNvSpPr>
                <a:spLocks noGrp="1"/>
              </p:cNvSpPr>
              <p:nvPr>
                <p:ph idx="1"/>
              </p:nvPr>
            </p:nvSpPr>
            <p:spPr>
              <a:xfrm>
                <a:off x="0" y="1156990"/>
                <a:ext cx="12192000" cy="5711636"/>
              </a:xfrm>
            </p:spPr>
            <p:txBody>
              <a:bodyPr>
                <a:normAutofit fontScale="85000" lnSpcReduction="20000"/>
              </a:bodyPr>
              <a:lstStyle/>
              <a:p>
                <a:r>
                  <a:rPr lang="en-US" sz="2000" dirty="0"/>
                  <a:t>Recall key is to have computable obj </a:t>
                </a:r>
                <a:r>
                  <a:rPr lang="en-US" sz="2000" dirty="0" err="1"/>
                  <a:t>wrt</a:t>
                </a:r>
                <a:r>
                  <a:rPr lang="en-US" sz="2000" dirty="0"/>
                  <a:t> input DSL D</a:t>
                </a:r>
              </a:p>
              <a:p>
                <a:r>
                  <a:rPr lang="en-US" sz="2000" dirty="0"/>
                  <a:t>Recall lemma prediction: </a:t>
                </a:r>
                <a14:m>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Pr</m:t>
                        </m:r>
                      </m:fName>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𝑙</m:t>
                            </m:r>
                          </m:e>
                          <m:e>
                            <m:r>
                              <a:rPr lang="en-US" sz="2000" i="1">
                                <a:latin typeface="Cambria Math" panose="02040503050406030204" pitchFamily="18" charset="0"/>
                              </a:rPr>
                              <m:t>𝐷</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b="0" i="1" smtClean="0">
                                    <a:latin typeface="Cambria Math" panose="02040503050406030204" pitchFamily="18" charset="0"/>
                                  </a:rPr>
                                  <m:t>𝐸𝐺</m:t>
                                </m:r>
                              </m:sub>
                            </m:sSub>
                            <m:r>
                              <a:rPr lang="en-US" sz="2000" i="1">
                                <a:latin typeface="Cambria Math" panose="02040503050406030204" pitchFamily="18" charset="0"/>
                              </a:rPr>
                              <m:t>,</m:t>
                            </m:r>
                            <m:r>
                              <a:rPr lang="en-US" sz="2000" i="1">
                                <a:latin typeface="Cambria Math" panose="02040503050406030204" pitchFamily="18" charset="0"/>
                              </a:rPr>
                              <m:t>𝑥</m:t>
                            </m:r>
                          </m:e>
                        </m:d>
                        <m:r>
                          <a:rPr lang="en-US" sz="2000" i="1">
                            <a:latin typeface="Cambria Math" panose="02040503050406030204" pitchFamily="18" charset="0"/>
                          </a:rPr>
                          <m:t>=</m:t>
                        </m:r>
                        <m:r>
                          <a:rPr lang="en-US" sz="2000" b="0" i="1" smtClean="0">
                            <a:latin typeface="Cambria Math" panose="02040503050406030204" pitchFamily="18" charset="0"/>
                          </a:rPr>
                          <m:t>𝐸</m:t>
                        </m:r>
                        <m:r>
                          <a:rPr lang="en-US" sz="2000" i="1">
                            <a:latin typeface="Cambria Math" panose="02040503050406030204" pitchFamily="18" charset="0"/>
                          </a:rPr>
                          <m:t>𝐺𝑒𝑛</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       </m:t>
                        </m:r>
                        <m:r>
                          <a:rPr lang="en-US" sz="2000" i="1">
                            <a:latin typeface="Cambria Math" panose="02040503050406030204" pitchFamily="18" charset="0"/>
                          </a:rPr>
                          <m:t>𝑥</m:t>
                        </m:r>
                        <m:r>
                          <a:rPr lang="en-US" sz="2000" i="1">
                            <a:latin typeface="Cambria Math" panose="02040503050406030204" pitchFamily="18" charset="0"/>
                          </a:rPr>
                          <m:t>=&lt;</m:t>
                        </m:r>
                        <m:r>
                          <a:rPr lang="en-US" sz="2000" i="1">
                            <a:latin typeface="Cambria Math" panose="02040503050406030204" pitchFamily="18" charset="0"/>
                          </a:rPr>
                          <m:t>𝑡</m:t>
                        </m:r>
                        <m:r>
                          <a:rPr lang="en-US" sz="2000" i="1">
                            <a:latin typeface="Cambria Math" panose="02040503050406030204" pitchFamily="18" charset="0"/>
                          </a:rPr>
                          <m:t>, </m:t>
                        </m:r>
                        <m:r>
                          <a:rPr lang="en-US" sz="2000" i="1">
                            <a:latin typeface="Cambria Math" panose="02040503050406030204" pitchFamily="18" charset="0"/>
                          </a:rPr>
                          <m:t>𝑝𝑠</m:t>
                        </m:r>
                        <m:r>
                          <a:rPr lang="en-US" sz="2000" i="1">
                            <a:latin typeface="Cambria Math" panose="02040503050406030204" pitchFamily="18" charset="0"/>
                          </a:rPr>
                          <m:t>, </m:t>
                        </m:r>
                        <m:r>
                          <a:rPr lang="en-US" sz="2000" i="1">
                            <a:latin typeface="Cambria Math" panose="02040503050406030204" pitchFamily="18" charset="0"/>
                          </a:rPr>
                          <m:t>𝑠</m:t>
                        </m:r>
                        <m:r>
                          <a:rPr lang="en-US" sz="2000" i="1">
                            <a:latin typeface="Cambria Math" panose="02040503050406030204" pitchFamily="18" charset="0"/>
                          </a:rPr>
                          <m:t>&gt;</m:t>
                        </m:r>
                      </m:e>
                    </m:func>
                  </m:oMath>
                </a14:m>
                <a:r>
                  <a:rPr lang="en-US" sz="2000" dirty="0"/>
                  <a:t>        (</a:t>
                </a:r>
                <a:r>
                  <a:rPr lang="en-US" sz="2000" dirty="0" err="1"/>
                  <a:t>AutoRegressive</a:t>
                </a:r>
                <a:r>
                  <a:rPr lang="en-US" sz="2000" dirty="0"/>
                  <a:t>, AR)</a:t>
                </a:r>
              </a:p>
              <a:p>
                <a:r>
                  <a:rPr lang="en-US" sz="2000" dirty="0"/>
                  <a:t>Recall we want to max DSL D wrt to:</a:t>
                </a:r>
                <a14:m>
                  <m:oMath xmlns:m="http://schemas.openxmlformats.org/officeDocument/2006/math">
                    <m:r>
                      <a:rPr lang="en-US" sz="2000" i="1">
                        <a:latin typeface="Cambria Math" panose="02040503050406030204" pitchFamily="18" charset="0"/>
                      </a:rPr>
                      <m:t> </m:t>
                    </m:r>
                    <m:r>
                      <a:rPr lang="en-US" sz="2000" b="0" i="1" smtClean="0">
                        <a:latin typeface="Cambria Math" panose="02040503050406030204" pitchFamily="18" charset="0"/>
                      </a:rPr>
                      <m:t>𝑜𝑏𝑗</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i="1">
                        <a:latin typeface="Cambria Math" panose="02040503050406030204" pitchFamily="18" charset="0"/>
                      </a:rPr>
                      <m:t>𝐴𝐼𝐶</m:t>
                    </m:r>
                    <m:r>
                      <a:rPr lang="en-US" sz="2000" i="1">
                        <a:latin typeface="Cambria Math" panose="02040503050406030204" pitchFamily="18" charset="0"/>
                      </a:rPr>
                      <m:t>′(</m:t>
                    </m:r>
                    <m:r>
                      <a:rPr lang="en-US" sz="2000" i="1">
                        <a:latin typeface="Cambria Math" panose="02040503050406030204" pitchFamily="18" charset="0"/>
                      </a:rPr>
                      <m:t>𝐷</m:t>
                    </m:r>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𝑋</m:t>
                        </m:r>
                      </m:sub>
                    </m:sSub>
                    <m:r>
                      <a:rPr lang="en-US" sz="2000" b="0" i="1" smtClean="0">
                        <a:latin typeface="Cambria Math" panose="02040503050406030204" pitchFamily="18" charset="0"/>
                      </a:rPr>
                      <m:t>=</m:t>
                    </m:r>
                    <m:r>
                      <a:rPr lang="en-US" sz="2000" b="0" i="1" smtClean="0">
                        <a:latin typeface="Cambria Math" panose="02040503050406030204" pitchFamily="18" charset="0"/>
                      </a:rPr>
                      <m:t>𝐿</m:t>
                    </m:r>
                    <m:r>
                      <a:rPr lang="en-US" sz="2000" b="0" i="1" smtClean="0">
                        <a:latin typeface="Cambria Math" panose="02040503050406030204" pitchFamily="18" charset="0"/>
                      </a:rPr>
                      <m:t>, </m:t>
                    </m:r>
                    <m:r>
                      <a:rPr lang="en-US" sz="2000" i="1">
                        <a:latin typeface="Cambria Math" panose="02040503050406030204" pitchFamily="18" charset="0"/>
                      </a:rPr>
                      <m:t>𝑋</m:t>
                    </m:r>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i="1">
                                <a:latin typeface="Cambria Math" panose="02040503050406030204" pitchFamily="18" charset="0"/>
                              </a:rPr>
                              <m:t>max</m:t>
                            </m:r>
                          </m:e>
                          <m:lim>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b="0" i="1" smtClean="0">
                                    <a:latin typeface="Cambria Math" panose="02040503050406030204" pitchFamily="18" charset="0"/>
                                  </a:rPr>
                                  <m:t>𝐸𝐺</m:t>
                                </m:r>
                              </m:sub>
                            </m:sSub>
                          </m:lim>
                        </m:limLow>
                      </m:fName>
                      <m:e>
                        <m:r>
                          <a:rPr lang="en-US" sz="2000" b="0" i="1" smtClean="0">
                            <a:latin typeface="Cambria Math" panose="02040503050406030204" pitchFamily="18" charset="0"/>
                          </a:rPr>
                          <m:t>{</m:t>
                        </m:r>
                        <m:r>
                          <a:rPr lang="en-US" sz="2000" i="1">
                            <a:latin typeface="Cambria Math" panose="02040503050406030204" pitchFamily="18" charset="0"/>
                          </a:rPr>
                          <m:t>2</m:t>
                        </m:r>
                        <m:func>
                          <m:funcPr>
                            <m:ctrlPr>
                              <a:rPr lang="en-US" sz="2000" i="1">
                                <a:latin typeface="Cambria Math" panose="02040503050406030204" pitchFamily="18" charset="0"/>
                              </a:rPr>
                            </m:ctrlPr>
                          </m:funcPr>
                          <m:fName>
                            <m:r>
                              <m:rPr>
                                <m:sty m:val="p"/>
                              </m:rPr>
                              <a:rPr lang="en-US" sz="2000" i="1">
                                <a:latin typeface="Cambria Math" panose="02040503050406030204" pitchFamily="18" charset="0"/>
                              </a:rPr>
                              <m:t>log</m:t>
                            </m:r>
                          </m:fName>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Pr</m:t>
                                </m:r>
                              </m:fName>
                              <m:e>
                                <m:d>
                                  <m:dPr>
                                    <m:begChr m:val="["/>
                                    <m:endChr m:val="]"/>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𝑋</m:t>
                                        </m:r>
                                      </m:sub>
                                    </m:sSub>
                                    <m:r>
                                      <a:rPr lang="en-US" sz="2000" b="0" i="1" smtClean="0">
                                        <a:latin typeface="Cambria Math" panose="02040503050406030204" pitchFamily="18" charset="0"/>
                                      </a:rPr>
                                      <m:t>=</m:t>
                                    </m:r>
                                    <m:r>
                                      <a:rPr lang="en-US" sz="2000" b="0" i="1" smtClean="0">
                                        <a:latin typeface="Cambria Math" panose="02040503050406030204" pitchFamily="18" charset="0"/>
                                      </a:rPr>
                                      <m:t>𝐿</m:t>
                                    </m:r>
                                  </m:e>
                                  <m:e>
                                    <m:r>
                                      <a:rPr lang="en-US" sz="2000" i="1">
                                        <a:latin typeface="Cambria Math" panose="02040503050406030204" pitchFamily="18" charset="0"/>
                                      </a:rPr>
                                      <m:t>𝐷</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b="0" i="1" smtClean="0">
                                            <a:latin typeface="Cambria Math" panose="02040503050406030204" pitchFamily="18" charset="0"/>
                                          </a:rPr>
                                          <m:t>𝐸𝐺</m:t>
                                        </m:r>
                                      </m:sub>
                                    </m:sSub>
                                    <m:r>
                                      <a:rPr lang="en-US" sz="2000" b="0" i="1" smtClean="0">
                                        <a:latin typeface="Cambria Math" panose="02040503050406030204" pitchFamily="18" charset="0"/>
                                      </a:rPr>
                                      <m:t>, </m:t>
                                    </m:r>
                                    <m:r>
                                      <a:rPr lang="en-US" sz="2000" b="0" i="1" smtClean="0">
                                        <a:latin typeface="Cambria Math" panose="02040503050406030204" pitchFamily="18" charset="0"/>
                                      </a:rPr>
                                      <m:t>𝑋</m:t>
                                    </m:r>
                                  </m:e>
                                </m:d>
                              </m:e>
                            </m:func>
                          </m:e>
                        </m:func>
                      </m:e>
                    </m:func>
                    <m:r>
                      <a:rPr lang="en-US" sz="2000" i="1">
                        <a:latin typeface="Cambria Math" panose="02040503050406030204" pitchFamily="18" charset="0"/>
                      </a:rPr>
                      <m:t> −2</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b="0" i="1" smtClean="0">
                                    <a:latin typeface="Cambria Math" panose="02040503050406030204" pitchFamily="18" charset="0"/>
                                  </a:rPr>
                                  <m:t>𝐸𝐺</m:t>
                                </m:r>
                              </m:sub>
                            </m:sSub>
                          </m:e>
                        </m:d>
                      </m:e>
                      <m:sub>
                        <m:r>
                          <a:rPr lang="en-US" sz="2000" i="1">
                            <a:latin typeface="Cambria Math" panose="02040503050406030204" pitchFamily="18" charset="0"/>
                          </a:rPr>
                          <m:t>0</m:t>
                        </m:r>
                      </m:sub>
                    </m:sSub>
                  </m:oMath>
                </a14:m>
                <a:r>
                  <a:rPr lang="en-US" sz="2000" dirty="0"/>
                  <a:t>}</a:t>
                </a:r>
              </a:p>
              <a:p>
                <a:r>
                  <a:rPr lang="en-US" sz="2000" dirty="0"/>
                  <a:t>Plug if </a:t>
                </a:r>
                <a:r>
                  <a:rPr lang="en-US" sz="2000" dirty="0" err="1"/>
                  <a:t>EGen</a:t>
                </a:r>
                <a:r>
                  <a:rPr lang="en-US" sz="2000" dirty="0"/>
                  <a:t>: </a:t>
                </a:r>
                <a14:m>
                  <m:oMath xmlns:m="http://schemas.openxmlformats.org/officeDocument/2006/math">
                    <m:r>
                      <m:rPr>
                        <m:sty m:val="p"/>
                      </m:rPr>
                      <a:rPr lang="en-US" sz="2000" b="0" i="0" smtClean="0">
                        <a:latin typeface="Cambria Math" panose="02040503050406030204" pitchFamily="18" charset="0"/>
                      </a:rPr>
                      <m:t>ob</m:t>
                    </m:r>
                    <m:r>
                      <a:rPr lang="en-US" sz="2000" b="0" i="1" smtClean="0">
                        <a:latin typeface="Cambria Math" panose="02040503050406030204" pitchFamily="18" charset="0"/>
                      </a:rPr>
                      <m:t>𝑗</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𝐷</m:t>
                        </m:r>
                      </m:e>
                    </m:d>
                    <m:r>
                      <a:rPr lang="en-US" sz="2000" b="0" i="1" smtClean="0">
                        <a:latin typeface="Cambria Math" panose="02040503050406030204" pitchFamily="18" charset="0"/>
                      </a:rPr>
                      <m:t>= </m:t>
                    </m:r>
                    <m:r>
                      <a:rPr lang="en-US" sz="2000" i="1">
                        <a:latin typeface="Cambria Math" panose="02040503050406030204" pitchFamily="18" charset="0"/>
                      </a:rPr>
                      <m:t>𝐴𝐼</m:t>
                    </m:r>
                    <m:sSup>
                      <m:sSupPr>
                        <m:ctrlPr>
                          <a:rPr lang="en-US" sz="2000" i="1">
                            <a:latin typeface="Cambria Math" panose="02040503050406030204" pitchFamily="18" charset="0"/>
                          </a:rPr>
                        </m:ctrlPr>
                      </m:sSupPr>
                      <m:e>
                        <m:r>
                          <a:rPr lang="en-US" sz="2000" i="1">
                            <a:latin typeface="Cambria Math" panose="02040503050406030204" pitchFamily="18" charset="0"/>
                          </a:rPr>
                          <m:t>𝐶</m:t>
                        </m:r>
                      </m:e>
                      <m:sup>
                        <m:r>
                          <a:rPr lang="en-US" sz="2000" i="1">
                            <a:latin typeface="Cambria Math" panose="02040503050406030204" pitchFamily="18" charset="0"/>
                          </a:rPr>
                          <m:t>′</m:t>
                        </m:r>
                      </m:sup>
                    </m:sSup>
                    <m:d>
                      <m:dPr>
                        <m:ctrlPr>
                          <a:rPr lang="en-US" sz="2000" i="1">
                            <a:latin typeface="Cambria Math" panose="02040503050406030204" pitchFamily="18" charset="0"/>
                          </a:rPr>
                        </m:ctrlPr>
                      </m:dPr>
                      <m:e>
                        <m:r>
                          <a:rPr lang="en-US" sz="2000" i="1">
                            <a:latin typeface="Cambria Math" panose="02040503050406030204" pitchFamily="18" charset="0"/>
                          </a:rPr>
                          <m:t>𝐷</m:t>
                        </m:r>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𝑋</m:t>
                            </m:r>
                          </m:sub>
                        </m:sSub>
                        <m:r>
                          <a:rPr lang="en-US" sz="2000" b="0" i="1" smtClean="0">
                            <a:latin typeface="Cambria Math" panose="02040503050406030204" pitchFamily="18" charset="0"/>
                          </a:rPr>
                          <m:t>=</m:t>
                        </m:r>
                        <m:r>
                          <a:rPr lang="en-US" sz="2000" b="0" i="1" smtClean="0">
                            <a:latin typeface="Cambria Math" panose="02040503050406030204" pitchFamily="18" charset="0"/>
                          </a:rPr>
                          <m:t>𝐿</m:t>
                        </m:r>
                        <m:r>
                          <a:rPr lang="en-US" sz="2000" b="0" i="1" smtClean="0">
                            <a:latin typeface="Cambria Math" panose="02040503050406030204" pitchFamily="18" charset="0"/>
                          </a:rPr>
                          <m:t>, </m:t>
                        </m:r>
                        <m:r>
                          <a:rPr lang="en-US" sz="2000" b="0" i="1" smtClean="0">
                            <a:latin typeface="Cambria Math" panose="02040503050406030204" pitchFamily="18" charset="0"/>
                          </a:rPr>
                          <m:t>𝑋</m:t>
                        </m:r>
                      </m:e>
                    </m:d>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i="1">
                                <a:latin typeface="Cambria Math" panose="02040503050406030204" pitchFamily="18" charset="0"/>
                              </a:rPr>
                              <m:t>max</m:t>
                            </m:r>
                          </m:e>
                          <m:lim>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b="0" i="1" smtClean="0">
                                    <a:latin typeface="Cambria Math" panose="02040503050406030204" pitchFamily="18" charset="0"/>
                                  </a:rPr>
                                  <m:t>𝐸𝐺</m:t>
                                </m:r>
                              </m:sub>
                            </m:sSub>
                          </m:lim>
                        </m:limLow>
                      </m:fName>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 </m:t>
                            </m:r>
                            <m:r>
                              <a:rPr lang="en-US" sz="2000" i="1">
                                <a:latin typeface="Cambria Math" panose="02040503050406030204" pitchFamily="18" charset="0"/>
                              </a:rPr>
                              <m:t>2</m:t>
                            </m:r>
                            <m:func>
                              <m:funcPr>
                                <m:ctrlPr>
                                  <a:rPr lang="en-US" sz="2000" i="1">
                                    <a:latin typeface="Cambria Math" panose="02040503050406030204" pitchFamily="18" charset="0"/>
                                  </a:rPr>
                                </m:ctrlPr>
                              </m:funcPr>
                              <m:fName>
                                <m:r>
                                  <m:rPr>
                                    <m:sty m:val="p"/>
                                  </m:rPr>
                                  <a:rPr lang="en-US" sz="2000" i="1">
                                    <a:latin typeface="Cambria Math" panose="02040503050406030204" pitchFamily="18" charset="0"/>
                                  </a:rPr>
                                  <m:t>log</m:t>
                                </m:r>
                              </m:fName>
                              <m:e>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𝑙</m:t>
                                    </m:r>
                                    <m:r>
                                      <a:rPr lang="en-US" sz="2000" b="0" i="1" smtClean="0">
                                        <a:latin typeface="Cambria Math" panose="02040503050406030204" pitchFamily="18" charset="0"/>
                                      </a:rPr>
                                      <m:t>∈</m:t>
                                    </m:r>
                                    <m:r>
                                      <a:rPr lang="en-US" sz="2000" b="0" i="1" smtClean="0">
                                        <a:latin typeface="Cambria Math" panose="02040503050406030204" pitchFamily="18" charset="0"/>
                                      </a:rPr>
                                      <m:t>𝐿</m:t>
                                    </m:r>
                                  </m:sub>
                                  <m:sup/>
                                  <m:e>
                                    <m:func>
                                      <m:funcPr>
                                        <m:ctrlPr>
                                          <a:rPr lang="en-US" sz="2000" i="1">
                                            <a:latin typeface="Cambria Math" panose="02040503050406030204" pitchFamily="18" charset="0"/>
                                          </a:rPr>
                                        </m:ctrlPr>
                                      </m:funcPr>
                                      <m:fName>
                                        <m:r>
                                          <a:rPr lang="en-US" sz="2000">
                                            <a:latin typeface="Cambria Math" panose="02040503050406030204" pitchFamily="18" charset="0"/>
                                          </a:rPr>
                                          <m:t> </m:t>
                                        </m:r>
                                        <m:r>
                                          <m:rPr>
                                            <m:sty m:val="p"/>
                                          </m:rPr>
                                          <a:rPr lang="en-US" sz="2000">
                                            <a:latin typeface="Cambria Math" panose="02040503050406030204" pitchFamily="18" charset="0"/>
                                          </a:rPr>
                                          <m:t>Pr</m:t>
                                        </m:r>
                                      </m:fName>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𝑙</m:t>
                                            </m:r>
                                          </m:e>
                                          <m:e>
                                            <m:r>
                                              <a:rPr lang="en-US" sz="2000" i="1">
                                                <a:latin typeface="Cambria Math" panose="02040503050406030204" pitchFamily="18" charset="0"/>
                                              </a:rPr>
                                              <m:t>𝐷</m:t>
                                            </m:r>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𝐸𝐺</m:t>
                                                </m:r>
                                              </m:sub>
                                            </m:sSub>
                                            <m:r>
                                              <a:rPr lang="en-US" sz="2000" i="1">
                                                <a:latin typeface="Cambria Math" panose="02040503050406030204" pitchFamily="18" charset="0"/>
                                              </a:rPr>
                                              <m:t>,</m:t>
                                            </m:r>
                                            <m:r>
                                              <a:rPr lang="en-US" sz="2000" i="1">
                                                <a:latin typeface="Cambria Math" panose="02040503050406030204" pitchFamily="18" charset="0"/>
                                              </a:rPr>
                                              <m:t>𝑥</m:t>
                                            </m:r>
                                          </m:e>
                                        </m:d>
                                      </m:e>
                                    </m:func>
                                  </m:e>
                                </m:nary>
                              </m:e>
                            </m:func>
                            <m:r>
                              <a:rPr lang="en-US" sz="2000" i="1">
                                <a:latin typeface="Cambria Math" panose="02040503050406030204" pitchFamily="18" charset="0"/>
                              </a:rPr>
                              <m:t>−2</m:t>
                            </m:r>
                            <m:sSub>
                              <m:sSubPr>
                                <m:ctrlPr>
                                  <a:rPr lang="en-US" sz="2000" i="1">
                                    <a:latin typeface="Cambria Math" panose="02040503050406030204" pitchFamily="18" charset="0"/>
                                  </a:rPr>
                                </m:ctrlPr>
                              </m:sSubPr>
                              <m:e>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𝑙</m:t>
                                    </m:r>
                                    <m:r>
                                      <a:rPr lang="en-US" sz="2000" i="1">
                                        <a:latin typeface="Cambria Math" panose="02040503050406030204" pitchFamily="18" charset="0"/>
                                      </a:rPr>
                                      <m:t>∈</m:t>
                                    </m:r>
                                    <m:r>
                                      <a:rPr lang="en-US" sz="2000" b="0" i="1" smtClean="0">
                                        <a:latin typeface="Cambria Math" panose="02040503050406030204" pitchFamily="18" charset="0"/>
                                      </a:rPr>
                                      <m:t>𝐿</m:t>
                                    </m:r>
                                  </m:sub>
                                  <m:sup/>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𝐸𝐺</m:t>
                                            </m:r>
                                          </m:sub>
                                        </m:sSub>
                                      </m:e>
                                    </m:d>
                                  </m:e>
                                </m:nary>
                              </m:e>
                              <m:sub>
                                <m:r>
                                  <a:rPr lang="en-US" sz="2000" i="1">
                                    <a:latin typeface="Cambria Math" panose="02040503050406030204" pitchFamily="18" charset="0"/>
                                  </a:rPr>
                                  <m:t>0</m:t>
                                </m:r>
                              </m:sub>
                            </m:sSub>
                          </m:e>
                        </m:d>
                      </m:e>
                    </m:func>
                  </m:oMath>
                </a14:m>
                <a:endParaRPr lang="en-US" sz="2000" dirty="0"/>
              </a:p>
              <a:p>
                <a:pPr lvl="1"/>
                <a:r>
                  <a:rPr lang="en-US" sz="1600" dirty="0"/>
                  <a:t>Note: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𝐹</m:t>
                        </m:r>
                      </m:e>
                      <m:sub>
                        <m:r>
                          <a:rPr lang="en-US" sz="1600" b="0" i="1" smtClean="0">
                            <a:latin typeface="Cambria Math" panose="02040503050406030204" pitchFamily="18" charset="0"/>
                          </a:rPr>
                          <m:t>𝑋</m:t>
                        </m:r>
                      </m:sub>
                    </m:sSub>
                    <m:r>
                      <a:rPr lang="en-US" sz="1600" b="0" i="1" smtClean="0">
                        <a:latin typeface="Cambria Math" panose="02040503050406030204" pitchFamily="18" charset="0"/>
                      </a:rPr>
                      <m:t>=</m:t>
                    </m:r>
                    <m:r>
                      <a:rPr lang="en-US" sz="1600" b="0" i="1" smtClean="0">
                        <a:latin typeface="Cambria Math" panose="02040503050406030204" pitchFamily="18" charset="0"/>
                      </a:rPr>
                      <m:t>𝐿</m:t>
                    </m:r>
                    <m:r>
                      <a:rPr lang="en-US" sz="1600" b="0" i="1" smtClean="0">
                        <a:latin typeface="Cambria Math" panose="02040503050406030204" pitchFamily="18" charset="0"/>
                      </a:rPr>
                      <m:t> </m:t>
                    </m:r>
                  </m:oMath>
                </a14:m>
                <a:r>
                  <a:rPr lang="en-US" sz="1600" dirty="0"/>
                  <a:t> lemmas generated so far is the frontier</a:t>
                </a:r>
              </a:p>
              <a:p>
                <a:r>
                  <a:rPr lang="en-US" sz="2000" dirty="0"/>
                  <a:t>Challenge is to do inner (Bayesian approx.) </a:t>
                </a:r>
                <a14:m>
                  <m:oMath xmlns:m="http://schemas.openxmlformats.org/officeDocument/2006/math">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i="1">
                                <a:latin typeface="Cambria Math" panose="02040503050406030204" pitchFamily="18" charset="0"/>
                              </a:rPr>
                              <m:t>max</m:t>
                            </m:r>
                          </m:e>
                          <m:lim>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𝐸𝐺</m:t>
                                </m:r>
                              </m:sub>
                            </m:sSub>
                          </m:lim>
                        </m:limLow>
                      </m:fName>
                      <m:e>
                        <m:r>
                          <a:rPr lang="en-US" sz="2000" b="0" i="1" smtClean="0">
                            <a:latin typeface="Cambria Math" panose="02040503050406030204" pitchFamily="18" charset="0"/>
                          </a:rPr>
                          <m:t>…</m:t>
                        </m:r>
                      </m:e>
                    </m:func>
                  </m:oMath>
                </a14:m>
                <a:r>
                  <a:rPr lang="en-US" sz="2000" dirty="0"/>
                  <a:t> (</a:t>
                </a:r>
                <a:r>
                  <a:rPr lang="en-US" sz="2000" dirty="0" err="1"/>
                  <a:t>wrt</a:t>
                </a:r>
                <a:r>
                  <a:rPr lang="en-US" sz="2000" dirty="0"/>
                  <a:t> </a:t>
                </a:r>
                <a:r>
                  <a:rPr lang="en-US" sz="2000" dirty="0" err="1"/>
                  <a:t>EGen</a:t>
                </a:r>
                <a:r>
                  <a:rPr lang="en-US" sz="2000" dirty="0"/>
                  <a:t> params)</a:t>
                </a:r>
              </a:p>
              <a:p>
                <a:pPr lvl="1"/>
                <a:r>
                  <a:rPr lang="en-US" sz="1600" dirty="0"/>
                  <a:t>Another Challenge: when considering new DSLs, </a:t>
                </a:r>
                <a:r>
                  <a:rPr lang="en-US" sz="1600" dirty="0" err="1"/>
                  <a:t>EGen</a:t>
                </a:r>
                <a:r>
                  <a:rPr lang="en-US" sz="1600" dirty="0"/>
                  <a:t> does not have embeddings for these new abstractions! </a:t>
                </a:r>
                <a:r>
                  <a:rPr lang="en-US" sz="1600" dirty="0">
                    <a:sym typeface="Wingdings" pitchFamily="2" charset="2"/>
                  </a:rPr>
                  <a:t> </a:t>
                </a:r>
                <a:r>
                  <a:rPr lang="en-US" sz="1600" dirty="0"/>
                  <a:t>  </a:t>
                </a:r>
              </a:p>
              <a:p>
                <a:r>
                  <a:rPr lang="en-US" sz="2000" dirty="0"/>
                  <a:t>Options for doing </a:t>
                </a:r>
                <a14:m>
                  <m:oMath xmlns:m="http://schemas.openxmlformats.org/officeDocument/2006/math">
                    <m:limLow>
                      <m:limLowPr>
                        <m:ctrlPr>
                          <a:rPr lang="en-US" sz="2000" i="1">
                            <a:latin typeface="Cambria Math" panose="02040503050406030204" pitchFamily="18" charset="0"/>
                          </a:rPr>
                        </m:ctrlPr>
                      </m:limLowPr>
                      <m:e>
                        <m:r>
                          <m:rPr>
                            <m:sty m:val="p"/>
                          </m:rPr>
                          <a:rPr lang="en-US" sz="2000" i="1">
                            <a:latin typeface="Cambria Math" panose="02040503050406030204" pitchFamily="18" charset="0"/>
                          </a:rPr>
                          <m:t>max</m:t>
                        </m:r>
                      </m:e>
                      <m:lim>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𝐸𝐺</m:t>
                            </m:r>
                          </m:sub>
                        </m:sSub>
                      </m:lim>
                    </m:limLow>
                    <m:r>
                      <a:rPr lang="en-US" sz="2000" i="1">
                        <a:latin typeface="Cambria Math" panose="02040503050406030204" pitchFamily="18" charset="0"/>
                      </a:rPr>
                      <m:t> </m:t>
                    </m:r>
                  </m:oMath>
                </a14:m>
                <a:r>
                  <a:rPr lang="en-US" sz="2000" dirty="0"/>
                  <a:t>:</a:t>
                </a:r>
              </a:p>
              <a:p>
                <a:pPr lvl="1"/>
                <a:r>
                  <a:rPr lang="en-US" sz="1600" dirty="0"/>
                  <a:t>1. Simplest: No max in objective. Instead do two phase compress:</a:t>
                </a:r>
              </a:p>
              <a:p>
                <a:pPr lvl="2"/>
                <a:r>
                  <a:rPr lang="en-US" sz="1200" dirty="0"/>
                  <a:t>Thus, 1. </a:t>
                </a:r>
                <a:r>
                  <a:rPr lang="en-US" sz="1200" b="1" dirty="0"/>
                  <a:t>compression only obj</a:t>
                </a:r>
                <a:r>
                  <a:rPr lang="en-US" sz="1200" dirty="0"/>
                  <a:t>: </a:t>
                </a:r>
                <a14:m>
                  <m:oMath xmlns:m="http://schemas.openxmlformats.org/officeDocument/2006/math">
                    <m:sSup>
                      <m:sSupPr>
                        <m:ctrlPr>
                          <a:rPr lang="en-US" sz="1200" b="0" i="1" smtClean="0">
                            <a:latin typeface="Cambria Math" panose="02040503050406030204" pitchFamily="18" charset="0"/>
                          </a:rPr>
                        </m:ctrlPr>
                      </m:sSupPr>
                      <m:e>
                        <m:r>
                          <m:rPr>
                            <m:sty m:val="p"/>
                          </m:rPr>
                          <a:rPr lang="en-US" sz="1200" b="0" i="0" smtClean="0">
                            <a:latin typeface="Cambria Math" panose="02040503050406030204" pitchFamily="18" charset="0"/>
                          </a:rPr>
                          <m:t>D</m:t>
                        </m:r>
                      </m:e>
                      <m:sup>
                        <m:r>
                          <a:rPr lang="en-US" sz="1200" b="0" i="0" smtClean="0">
                            <a:latin typeface="Cambria Math" panose="02040503050406030204" pitchFamily="18" charset="0"/>
                          </a:rPr>
                          <m:t>′</m:t>
                        </m:r>
                      </m:sup>
                    </m:sSup>
                    <m:r>
                      <a:rPr lang="en-US" sz="1200" b="0" i="0" smtClean="0">
                        <a:latin typeface="Cambria Math" panose="02040503050406030204" pitchFamily="18" charset="0"/>
                      </a:rPr>
                      <m:t>=</m:t>
                    </m:r>
                    <m:r>
                      <a:rPr lang="en-US" sz="1200" b="0" i="1" smtClean="0">
                        <a:latin typeface="Cambria Math" panose="02040503050406030204" pitchFamily="18" charset="0"/>
                      </a:rPr>
                      <m:t>𝑎𝑟𝑔𝑚𝑎</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𝐷</m:t>
                        </m:r>
                      </m:sub>
                    </m:sSub>
                    <m:r>
                      <a:rPr lang="en-US" sz="1200" b="0" i="1" smtClean="0">
                        <a:latin typeface="Cambria Math" panose="02040503050406030204" pitchFamily="18" charset="0"/>
                      </a:rPr>
                      <m:t>{</m:t>
                    </m:r>
                    <m:r>
                      <a:rPr lang="en-US" sz="1200" b="0" i="1" smtClean="0">
                        <a:latin typeface="Cambria Math" panose="02040503050406030204" pitchFamily="18" charset="0"/>
                      </a:rPr>
                      <m:t>𝑜𝑏𝑗</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𝐷</m:t>
                        </m:r>
                      </m:e>
                    </m:d>
                    <m:r>
                      <a:rPr lang="en-US" sz="1200" b="0" i="1" smtClean="0">
                        <a:latin typeface="Cambria Math" panose="02040503050406030204" pitchFamily="18" charset="0"/>
                      </a:rPr>
                      <m:t>}</m:t>
                    </m:r>
                    <m:r>
                      <a:rPr lang="en-US" sz="1200" i="1">
                        <a:latin typeface="Cambria Math" panose="02040503050406030204" pitchFamily="18" charset="0"/>
                      </a:rPr>
                      <m:t>=</m:t>
                    </m:r>
                    <m:r>
                      <a:rPr lang="en-US" sz="1200" i="1">
                        <a:latin typeface="Cambria Math" panose="02040503050406030204" pitchFamily="18" charset="0"/>
                      </a:rPr>
                      <m:t>𝑎𝑟𝑔𝑚𝑎</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𝐷</m:t>
                        </m:r>
                      </m:sub>
                    </m:sSub>
                    <m:r>
                      <a:rPr lang="en-US" sz="1200" b="0" i="1" smtClean="0">
                        <a:latin typeface="Cambria Math" panose="02040503050406030204" pitchFamily="18" charset="0"/>
                      </a:rPr>
                      <m:t>{</m:t>
                    </m:r>
                    <m:r>
                      <a:rPr lang="en-US" sz="1200" i="1">
                        <a:latin typeface="Cambria Math" panose="02040503050406030204" pitchFamily="18" charset="0"/>
                      </a:rPr>
                      <m:t>−2</m:t>
                    </m:r>
                    <m:sSub>
                      <m:sSubPr>
                        <m:ctrlPr>
                          <a:rPr lang="en-US" sz="1200" i="1">
                            <a:latin typeface="Cambria Math" panose="02040503050406030204" pitchFamily="18" charset="0"/>
                          </a:rPr>
                        </m:ctrlPr>
                      </m:sSubPr>
                      <m:e>
                        <m:nary>
                          <m:naryPr>
                            <m:chr m:val="∑"/>
                            <m:supHide m:val="on"/>
                            <m:ctrlPr>
                              <a:rPr lang="en-US" sz="1200" i="1">
                                <a:latin typeface="Cambria Math" panose="02040503050406030204" pitchFamily="18" charset="0"/>
                              </a:rPr>
                            </m:ctrlPr>
                          </m:naryPr>
                          <m:sub>
                            <m:r>
                              <m:rPr>
                                <m:brk m:alnAt="7"/>
                              </m:rPr>
                              <a:rPr lang="en-US" sz="1200" i="1">
                                <a:latin typeface="Cambria Math" panose="02040503050406030204" pitchFamily="18" charset="0"/>
                              </a:rPr>
                              <m:t>𝑙</m:t>
                            </m:r>
                            <m:r>
                              <a:rPr lang="en-US" sz="1200" i="1">
                                <a:latin typeface="Cambria Math" panose="02040503050406030204" pitchFamily="18" charset="0"/>
                              </a:rPr>
                              <m:t>∈</m:t>
                            </m:r>
                            <m:r>
                              <a:rPr lang="en-US" sz="1200" i="1">
                                <a:latin typeface="Cambria Math" panose="02040503050406030204" pitchFamily="18" charset="0"/>
                              </a:rPr>
                              <m:t>𝐿</m:t>
                            </m:r>
                          </m:sub>
                          <m:sup/>
                          <m:e>
                            <m:d>
                              <m:dPr>
                                <m:begChr m:val="|"/>
                                <m:endChr m:val="|"/>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𝜃</m:t>
                                    </m:r>
                                  </m:e>
                                  <m:sub>
                                    <m:r>
                                      <a:rPr lang="en-US" sz="1200" i="1">
                                        <a:latin typeface="Cambria Math" panose="02040503050406030204" pitchFamily="18" charset="0"/>
                                      </a:rPr>
                                      <m:t>𝐸𝐺</m:t>
                                    </m:r>
                                  </m:sub>
                                </m:sSub>
                              </m:e>
                            </m:d>
                          </m:e>
                        </m:nary>
                      </m:e>
                      <m:sub>
                        <m:r>
                          <a:rPr lang="en-US" sz="1200" i="1">
                            <a:latin typeface="Cambria Math" panose="02040503050406030204" pitchFamily="18" charset="0"/>
                          </a:rPr>
                          <m:t>0</m:t>
                        </m:r>
                      </m:sub>
                    </m:sSub>
                  </m:oMath>
                </a14:m>
                <a:r>
                  <a:rPr lang="en-US" sz="1200" dirty="0"/>
                  <a:t>}     OR      </a:t>
                </a:r>
                <a14:m>
                  <m:oMath xmlns:m="http://schemas.openxmlformats.org/officeDocument/2006/math">
                    <m:sSup>
                      <m:sSupPr>
                        <m:ctrlPr>
                          <a:rPr lang="en-US" sz="1200" b="0" i="1" smtClean="0">
                            <a:latin typeface="Cambria Math" panose="02040503050406030204" pitchFamily="18" charset="0"/>
                          </a:rPr>
                        </m:ctrlPr>
                      </m:sSupPr>
                      <m:e>
                        <m:r>
                          <m:rPr>
                            <m:sty m:val="p"/>
                          </m:rPr>
                          <a:rPr lang="en-US" sz="1200" b="0" i="0" smtClean="0">
                            <a:latin typeface="Cambria Math" panose="02040503050406030204" pitchFamily="18" charset="0"/>
                          </a:rPr>
                          <m:t>D</m:t>
                        </m:r>
                      </m:e>
                      <m:sup>
                        <m:r>
                          <a:rPr lang="en-US" sz="1200" b="0" i="0" smtClean="0">
                            <a:latin typeface="Cambria Math" panose="02040503050406030204" pitchFamily="18" charset="0"/>
                          </a:rPr>
                          <m:t>′</m:t>
                        </m:r>
                      </m:sup>
                    </m:sSup>
                    <m:r>
                      <a:rPr lang="en-US" sz="1200" b="0" i="0" smtClean="0">
                        <a:latin typeface="Cambria Math" panose="02040503050406030204" pitchFamily="18" charset="0"/>
                      </a:rPr>
                      <m:t>=</m:t>
                    </m:r>
                    <m:sSub>
                      <m:sSubPr>
                        <m:ctrlPr>
                          <a:rPr lang="en-US" sz="1200" b="0" i="1" smtClean="0">
                            <a:latin typeface="Cambria Math" panose="02040503050406030204" pitchFamily="18" charset="0"/>
                          </a:rPr>
                        </m:ctrlPr>
                      </m:sSubPr>
                      <m:e>
                        <m:r>
                          <m:rPr>
                            <m:sty m:val="p"/>
                          </m:rPr>
                          <a:rPr lang="en-US" sz="1200" b="0" i="0" smtClean="0">
                            <a:latin typeface="Cambria Math" panose="02040503050406030204" pitchFamily="18" charset="0"/>
                          </a:rPr>
                          <m:t>argmax</m:t>
                        </m:r>
                      </m:e>
                      <m:sub>
                        <m:r>
                          <a:rPr lang="en-US" sz="1200" b="0" i="1" smtClean="0">
                            <a:latin typeface="Cambria Math" panose="02040503050406030204" pitchFamily="18" charset="0"/>
                          </a:rPr>
                          <m:t>𝐷</m:t>
                        </m:r>
                      </m:sub>
                    </m:sSub>
                    <m:r>
                      <a:rPr lang="en-US" sz="1200" b="0" i="1" smtClean="0">
                        <a:latin typeface="Cambria Math" panose="02040503050406030204" pitchFamily="18" charset="0"/>
                      </a:rPr>
                      <m:t>{</m:t>
                    </m:r>
                    <m:r>
                      <m:rPr>
                        <m:sty m:val="p"/>
                      </m:rPr>
                      <a:rPr lang="en-US" sz="1200" b="0" i="0" smtClean="0">
                        <a:latin typeface="Cambria Math" panose="02040503050406030204" pitchFamily="18" charset="0"/>
                      </a:rPr>
                      <m:t>obj</m:t>
                    </m:r>
                    <m:d>
                      <m:dPr>
                        <m:ctrlPr>
                          <a:rPr lang="en-US" sz="1200" b="0" i="1" smtClean="0">
                            <a:latin typeface="Cambria Math" panose="02040503050406030204" pitchFamily="18" charset="0"/>
                          </a:rPr>
                        </m:ctrlPr>
                      </m:dPr>
                      <m:e>
                        <m:r>
                          <m:rPr>
                            <m:sty m:val="p"/>
                          </m:rPr>
                          <a:rPr lang="en-US" sz="1200" b="0" i="0" smtClean="0">
                            <a:latin typeface="Cambria Math" panose="02040503050406030204" pitchFamily="18" charset="0"/>
                          </a:rPr>
                          <m:t>D</m:t>
                        </m:r>
                      </m:e>
                    </m:d>
                    <m:r>
                      <a:rPr lang="en-US" sz="1200" b="0" i="0" smtClean="0">
                        <a:latin typeface="Cambria Math" panose="02040503050406030204" pitchFamily="18" charset="0"/>
                      </a:rPr>
                      <m:t>}=</m:t>
                    </m:r>
                    <m:r>
                      <a:rPr lang="en-US" sz="1200" b="0" i="1" smtClean="0">
                        <a:latin typeface="Cambria Math" panose="02040503050406030204" pitchFamily="18" charset="0"/>
                      </a:rPr>
                      <m:t>𝑎𝑟𝑔𝑚𝑎</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𝐷</m:t>
                        </m:r>
                      </m:sub>
                    </m:sSub>
                    <m:r>
                      <a:rPr lang="en-US" sz="1200" b="0" i="1" smtClean="0">
                        <a:latin typeface="Cambria Math" panose="02040503050406030204" pitchFamily="18" charset="0"/>
                      </a:rPr>
                      <m:t>{</m:t>
                    </m:r>
                    <m:nary>
                      <m:naryPr>
                        <m:chr m:val="∑"/>
                        <m:supHide m:val="on"/>
                        <m:ctrlPr>
                          <a:rPr lang="en-US" sz="1200" b="0" i="1" smtClean="0">
                            <a:latin typeface="Cambria Math" panose="02040503050406030204" pitchFamily="18" charset="0"/>
                          </a:rPr>
                        </m:ctrlPr>
                      </m:naryPr>
                      <m:sub>
                        <m:r>
                          <m:rPr>
                            <m:brk m:alnAt="7"/>
                          </m:rPr>
                          <a:rPr lang="en-US" sz="1200" b="0" i="1" smtClean="0">
                            <a:latin typeface="Cambria Math" panose="02040503050406030204" pitchFamily="18" charset="0"/>
                          </a:rPr>
                          <m:t>𝑙</m:t>
                        </m:r>
                        <m:r>
                          <a:rPr lang="en-US" sz="1200" b="0" i="1" smtClean="0">
                            <a:latin typeface="Cambria Math" panose="02040503050406030204" pitchFamily="18" charset="0"/>
                          </a:rPr>
                          <m:t>∈</m:t>
                        </m:r>
                        <m:r>
                          <a:rPr lang="en-US" sz="1200" b="0" i="1" smtClean="0">
                            <a:latin typeface="Cambria Math" panose="02040503050406030204" pitchFamily="18" charset="0"/>
                          </a:rPr>
                          <m:t>𝐿</m:t>
                        </m:r>
                      </m:sub>
                      <m:sup/>
                      <m:e>
                        <m:r>
                          <a:rPr lang="en-US" sz="1200" b="0" i="1" smtClean="0">
                            <a:latin typeface="Cambria Math" panose="02040503050406030204" pitchFamily="18" charset="0"/>
                          </a:rPr>
                          <m:t>𝑠𝑖𝑧</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𝑒</m:t>
                            </m:r>
                          </m:e>
                          <m:sub>
                            <m:r>
                              <a:rPr lang="en-US" sz="1200" b="0" i="1" smtClean="0">
                                <a:latin typeface="Cambria Math" panose="02040503050406030204" pitchFamily="18" charset="0"/>
                              </a:rPr>
                              <m:t>𝑎𝑠𝑡</m:t>
                            </m:r>
                          </m:sub>
                        </m:sSub>
                        <m:r>
                          <a:rPr lang="en-US" sz="1200" b="0" i="1" smtClean="0">
                            <a:latin typeface="Cambria Math" panose="02040503050406030204" pitchFamily="18" charset="0"/>
                          </a:rPr>
                          <m:t>(</m:t>
                        </m:r>
                        <m:r>
                          <a:rPr lang="en-US" sz="1200" b="0" i="1" smtClean="0">
                            <a:latin typeface="Cambria Math" panose="02040503050406030204" pitchFamily="18" charset="0"/>
                          </a:rPr>
                          <m:t>𝑙</m:t>
                        </m:r>
                        <m:r>
                          <a:rPr lang="en-US" sz="1200" b="0" i="1" smtClean="0">
                            <a:latin typeface="Cambria Math" panose="02040503050406030204" pitchFamily="18" charset="0"/>
                          </a:rPr>
                          <m:t>)}</m:t>
                        </m:r>
                      </m:e>
                    </m:nary>
                  </m:oMath>
                </a14:m>
                <a:endParaRPr lang="en-US" sz="1200" b="0" dirty="0"/>
              </a:p>
              <a:p>
                <a:pPr lvl="3"/>
                <a:r>
                  <a:rPr lang="en-US" sz="1000" dirty="0"/>
                  <a:t>This would choose changes to DSL that compress terms in the set of valid terms most</a:t>
                </a:r>
              </a:p>
              <a:p>
                <a:pPr lvl="2"/>
                <a:r>
                  <a:rPr lang="en-US" sz="1200" dirty="0"/>
                  <a:t>Then, 2. </a:t>
                </a:r>
                <a:r>
                  <a:rPr lang="en-US" sz="1200" b="1" dirty="0"/>
                  <a:t>re-compile/</a:t>
                </a:r>
                <a:r>
                  <a:rPr lang="en-US" sz="1200" dirty="0"/>
                  <a:t>fit the </a:t>
                </a:r>
                <a:r>
                  <a:rPr lang="en-US" sz="1200" dirty="0" err="1"/>
                  <a:t>EGen</a:t>
                </a:r>
                <a:r>
                  <a:rPr lang="en-US" sz="1200" dirty="0"/>
                  <a:t> using new DSL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𝜃</m:t>
                        </m:r>
                      </m:e>
                      <m:sub>
                        <m:r>
                          <a:rPr lang="en-US" sz="1200" b="0" i="1" smtClean="0">
                            <a:latin typeface="Cambria Math" panose="02040503050406030204" pitchFamily="18" charset="0"/>
                          </a:rPr>
                          <m:t>𝐸𝐺</m:t>
                        </m:r>
                      </m:sub>
                    </m:sSub>
                    <m:r>
                      <a:rPr lang="en-US" sz="1200" b="0" i="1" smtClean="0">
                        <a:latin typeface="Cambria Math" panose="02040503050406030204" pitchFamily="18" charset="0"/>
                      </a:rPr>
                      <m:t>=</m:t>
                    </m:r>
                    <m:r>
                      <a:rPr lang="en-US" sz="1200" b="0" i="1" smtClean="0">
                        <a:latin typeface="Cambria Math" panose="02040503050406030204" pitchFamily="18" charset="0"/>
                      </a:rPr>
                      <m:t>𝑎𝑟𝑔𝑚𝑎</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𝜃</m:t>
                            </m:r>
                          </m:e>
                          <m:sub>
                            <m:r>
                              <a:rPr lang="en-US" sz="1200" b="0" i="1" smtClean="0">
                                <a:latin typeface="Cambria Math" panose="02040503050406030204" pitchFamily="18" charset="0"/>
                              </a:rPr>
                              <m:t>𝐸𝐺</m:t>
                            </m:r>
                          </m:sub>
                        </m:sSub>
                      </m:sub>
                    </m:sSub>
                    <m:r>
                      <a:rPr lang="en-US" sz="1200" b="0" i="1" smtClean="0">
                        <a:latin typeface="Cambria Math" panose="02040503050406030204" pitchFamily="18" charset="0"/>
                      </a:rPr>
                      <m:t>{ </m:t>
                    </m:r>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Pr</m:t>
                        </m:r>
                      </m:fName>
                      <m:e>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𝐿</m:t>
                            </m:r>
                            <m:r>
                              <a:rPr lang="en-US" sz="1200" b="0" i="1" smtClean="0">
                                <a:latin typeface="Cambria Math" panose="02040503050406030204" pitchFamily="18" charset="0"/>
                              </a:rPr>
                              <m:t> </m:t>
                            </m:r>
                          </m:e>
                        </m:d>
                        <m:r>
                          <a:rPr lang="en-US" sz="1200" b="0" i="1" smtClean="0">
                            <a:latin typeface="Cambria Math" panose="02040503050406030204" pitchFamily="18" charset="0"/>
                          </a:rPr>
                          <m:t> </m:t>
                        </m:r>
                        <m:r>
                          <a:rPr lang="en-US" sz="1200" b="0" i="1" smtClean="0">
                            <a:latin typeface="Cambria Math" panose="02040503050406030204" pitchFamily="18" charset="0"/>
                          </a:rPr>
                          <m:t>𝑋</m:t>
                        </m:r>
                        <m:r>
                          <a:rPr lang="en-US" sz="1200" b="0" i="1" smtClean="0">
                            <a:latin typeface="Cambria Math" panose="02040503050406030204" pitchFamily="18" charset="0"/>
                          </a:rPr>
                          <m:t>, </m:t>
                        </m:r>
                      </m:e>
                    </m:func>
                    <m:r>
                      <a:rPr lang="en-US" sz="1200" b="0" i="1" smtClean="0">
                        <a:latin typeface="Cambria Math" panose="02040503050406030204" pitchFamily="18" charset="0"/>
                      </a:rPr>
                      <m:t>] }</m:t>
                    </m:r>
                  </m:oMath>
                </a14:m>
                <a:endParaRPr lang="en-US" sz="1200" dirty="0"/>
              </a:p>
              <a:p>
                <a:pPr lvl="3"/>
                <a:r>
                  <a:rPr lang="en-US" sz="1000" dirty="0"/>
                  <a:t>Re-express lemmas in frontier in new DSL and fit them/update </a:t>
                </a:r>
                <a:r>
                  <a:rPr lang="en-US" sz="1000" dirty="0" err="1"/>
                  <a:t>EGen</a:t>
                </a:r>
                <a:endParaRPr lang="en-US" sz="1000" dirty="0"/>
              </a:p>
              <a:p>
                <a:pPr lvl="3"/>
                <a:r>
                  <a:rPr lang="en-US" sz="1000" dirty="0"/>
                  <a:t>(perhaps see work on updating foundation models? Eric?)</a:t>
                </a:r>
              </a:p>
              <a:p>
                <a:pPr lvl="3"/>
                <a:r>
                  <a:rPr lang="en-US" sz="1000" dirty="0"/>
                  <a:t>(Perhaps use some </a:t>
                </a:r>
                <a:r>
                  <a:rPr lang="en-US" sz="1000" dirty="0" err="1"/>
                  <a:t>pgms</a:t>
                </a:r>
                <a:r>
                  <a:rPr lang="en-US" sz="1000" dirty="0"/>
                  <a:t> in old format/DSL?)</a:t>
                </a:r>
              </a:p>
              <a:p>
                <a:pPr lvl="1"/>
                <a:r>
                  <a:rPr lang="en-US" sz="1600" dirty="0"/>
                  <a:t>2. Try to do </a:t>
                </a:r>
                <a14:m>
                  <m:oMath xmlns:m="http://schemas.openxmlformats.org/officeDocument/2006/math">
                    <m:limLow>
                      <m:limLowPr>
                        <m:ctrlPr>
                          <a:rPr lang="en-US" sz="1600" i="1">
                            <a:latin typeface="Cambria Math" panose="02040503050406030204" pitchFamily="18" charset="0"/>
                          </a:rPr>
                        </m:ctrlPr>
                      </m:limLowPr>
                      <m:e>
                        <m:r>
                          <m:rPr>
                            <m:sty m:val="p"/>
                          </m:rPr>
                          <a:rPr lang="en-US" sz="1600" i="1">
                            <a:latin typeface="Cambria Math" panose="02040503050406030204" pitchFamily="18" charset="0"/>
                          </a:rPr>
                          <m:t>max</m:t>
                        </m:r>
                      </m:e>
                      <m:lim>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𝐸𝐺</m:t>
                            </m:r>
                          </m:sub>
                        </m:sSub>
                      </m:lim>
                    </m:limLow>
                  </m:oMath>
                </a14:m>
                <a:r>
                  <a:rPr lang="en-US" sz="1600" dirty="0"/>
                  <a:t> as in original </a:t>
                </a:r>
                <a14:m>
                  <m:oMath xmlns:m="http://schemas.openxmlformats.org/officeDocument/2006/math">
                    <m:r>
                      <a:rPr lang="en-US" sz="1600" b="0" i="1" dirty="0" smtClean="0">
                        <a:latin typeface="Cambria Math" panose="02040503050406030204" pitchFamily="18" charset="0"/>
                      </a:rPr>
                      <m:t>𝐸</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𝐶</m:t>
                        </m:r>
                      </m:e>
                      <m:sup>
                        <m:r>
                          <a:rPr lang="en-US" sz="1600" b="0" i="1" dirty="0" smtClean="0">
                            <a:latin typeface="Cambria Math" panose="02040503050406030204" pitchFamily="18" charset="0"/>
                          </a:rPr>
                          <m:t>2</m:t>
                        </m:r>
                      </m:sup>
                    </m:sSup>
                  </m:oMath>
                </a14:m>
                <a:r>
                  <a:rPr lang="en-US" sz="1600" dirty="0"/>
                  <a:t> obj </a:t>
                </a:r>
              </a:p>
              <a:p>
                <a:pPr lvl="2"/>
                <a:r>
                  <a:rPr lang="en-US" sz="1200" dirty="0"/>
                  <a:t>If you choose to do it then one could approximate max over </a:t>
                </a:r>
                <a:r>
                  <a:rPr lang="en-US" sz="1200" dirty="0" err="1"/>
                  <a:t>DGen</a:t>
                </a:r>
                <a:r>
                  <a:rPr lang="en-US" sz="1200" dirty="0"/>
                  <a:t> with (approximate) do SGD/AGD </a:t>
                </a:r>
                <a:r>
                  <a:rPr lang="en-US" sz="1200" dirty="0" err="1"/>
                  <a:t>wrt</a:t>
                </a:r>
                <a:r>
                  <a:rPr lang="en-US" sz="1200" dirty="0"/>
                  <a:t> EG params</a:t>
                </a:r>
              </a:p>
              <a:p>
                <a:pPr lvl="2"/>
                <a:r>
                  <a:rPr lang="en-US" sz="1200" dirty="0"/>
                  <a:t>Option A. initialize new abstractions randomly and do SGD (only?) on them to do max. After that obj is ready to be evaluated with candidate new DSLs </a:t>
                </a:r>
                <a14:m>
                  <m:oMath xmlns:m="http://schemas.openxmlformats.org/officeDocument/2006/math">
                    <m:r>
                      <a:rPr lang="en-US" sz="1200" b="0" i="1" smtClean="0">
                        <a:latin typeface="Cambria Math" panose="02040503050406030204" pitchFamily="18" charset="0"/>
                      </a:rPr>
                      <m:t>𝐷</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𝐵</m:t>
                        </m:r>
                      </m:e>
                      <m:sub>
                        <m:r>
                          <a:rPr lang="en-US" sz="1200" b="0" i="1" smtClean="0">
                            <a:latin typeface="Cambria Math" panose="02040503050406030204" pitchFamily="18" charset="0"/>
                          </a:rPr>
                          <m:t>𝐷</m:t>
                        </m:r>
                      </m:sub>
                    </m:sSub>
                  </m:oMath>
                </a14:m>
                <a:endParaRPr lang="en-US" sz="1200" b="0" dirty="0"/>
              </a:p>
              <a:p>
                <a:pPr lvl="2"/>
                <a:r>
                  <a:rPr lang="en-US" sz="1200" dirty="0"/>
                  <a:t>Option B. initialize new abstractions using the constructs of the term inside of it as initialization. Then do SGD on them to do max. After that obj is ready to be evaluated with candidate new DSLs </a:t>
                </a:r>
                <a14:m>
                  <m:oMath xmlns:m="http://schemas.openxmlformats.org/officeDocument/2006/math">
                    <m:r>
                      <a:rPr lang="en-US" sz="1200" i="1">
                        <a:latin typeface="Cambria Math" panose="02040503050406030204" pitchFamily="18" charset="0"/>
                      </a:rPr>
                      <m:t>𝐷</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𝐵</m:t>
                        </m:r>
                      </m:e>
                      <m:sub>
                        <m:r>
                          <a:rPr lang="en-US" sz="1200" i="1">
                            <a:latin typeface="Cambria Math" panose="02040503050406030204" pitchFamily="18" charset="0"/>
                          </a:rPr>
                          <m:t>𝐷</m:t>
                        </m:r>
                      </m:sub>
                    </m:sSub>
                  </m:oMath>
                </a14:m>
                <a:r>
                  <a:rPr lang="en-US" sz="1200" dirty="0"/>
                  <a:t> (beam of DSLs to consider)</a:t>
                </a:r>
              </a:p>
              <a:p>
                <a:pPr lvl="2"/>
                <a:r>
                  <a:rPr lang="en-US" sz="1200" dirty="0"/>
                  <a:t>So </a:t>
                </a:r>
                <a14:m>
                  <m:oMath xmlns:m="http://schemas.openxmlformats.org/officeDocument/2006/math">
                    <m:limLow>
                      <m:limLowPr>
                        <m:ctrlPr>
                          <a:rPr lang="en-US" sz="1200" i="1">
                            <a:latin typeface="Cambria Math" panose="02040503050406030204" pitchFamily="18" charset="0"/>
                          </a:rPr>
                        </m:ctrlPr>
                      </m:limLowPr>
                      <m:e>
                        <m:r>
                          <m:rPr>
                            <m:sty m:val="p"/>
                          </m:rPr>
                          <a:rPr lang="en-US" sz="1200" i="1">
                            <a:latin typeface="Cambria Math" panose="02040503050406030204" pitchFamily="18" charset="0"/>
                          </a:rPr>
                          <m:t>max</m:t>
                        </m:r>
                      </m:e>
                      <m:lim>
                        <m:sSub>
                          <m:sSubPr>
                            <m:ctrlPr>
                              <a:rPr lang="en-US" sz="1200" i="1">
                                <a:latin typeface="Cambria Math" panose="02040503050406030204" pitchFamily="18" charset="0"/>
                              </a:rPr>
                            </m:ctrlPr>
                          </m:sSubPr>
                          <m:e>
                            <m:r>
                              <a:rPr lang="en-US" sz="1200" i="1">
                                <a:latin typeface="Cambria Math" panose="02040503050406030204" pitchFamily="18" charset="0"/>
                              </a:rPr>
                              <m:t>𝜃</m:t>
                            </m:r>
                          </m:e>
                          <m:sub>
                            <m:r>
                              <a:rPr lang="en-US" sz="1200" i="1">
                                <a:latin typeface="Cambria Math" panose="02040503050406030204" pitchFamily="18" charset="0"/>
                              </a:rPr>
                              <m:t>𝐸𝐺</m:t>
                            </m:r>
                          </m:sub>
                        </m:sSub>
                      </m:lim>
                    </m:limLow>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𝑆𝐺𝐷</m:t>
                        </m:r>
                      </m:e>
                      <m: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𝜃</m:t>
                            </m:r>
                          </m:e>
                          <m:sub>
                            <m:r>
                              <a:rPr lang="en-US" sz="1200" b="0" i="1" smtClean="0">
                                <a:latin typeface="Cambria Math" panose="02040503050406030204" pitchFamily="18" charset="0"/>
                              </a:rPr>
                              <m:t>𝐸𝐺</m:t>
                            </m:r>
                          </m:sub>
                        </m:sSub>
                      </m:sub>
                    </m:sSub>
                  </m:oMath>
                </a14:m>
                <a:r>
                  <a:rPr lang="en-US" sz="1200" dirty="0"/>
                  <a:t>  </a:t>
                </a:r>
              </a:p>
              <a:p>
                <a:pPr lvl="1"/>
                <a:r>
                  <a:rPr lang="en-US" sz="1600" dirty="0"/>
                  <a:t>3. No…? Alternative Maximization (AM) to directly do </a:t>
                </a:r>
                <a14:m>
                  <m:oMath xmlns:m="http://schemas.openxmlformats.org/officeDocument/2006/math">
                    <m:func>
                      <m:funcPr>
                        <m:ctrlPr>
                          <a:rPr lang="en-US" sz="1600" i="1">
                            <a:latin typeface="Cambria Math" panose="02040503050406030204" pitchFamily="18" charset="0"/>
                          </a:rPr>
                        </m:ctrlPr>
                      </m:funcPr>
                      <m:fName>
                        <m:limLow>
                          <m:limLowPr>
                            <m:ctrlPr>
                              <a:rPr lang="en-US" sz="1600" i="1">
                                <a:latin typeface="Cambria Math" panose="02040503050406030204" pitchFamily="18" charset="0"/>
                              </a:rPr>
                            </m:ctrlPr>
                          </m:limLowPr>
                          <m:e>
                            <m:r>
                              <m:rPr>
                                <m:sty m:val="p"/>
                              </m:rPr>
                              <a:rPr lang="en-US" sz="1600" i="1">
                                <a:latin typeface="Cambria Math" panose="02040503050406030204" pitchFamily="18" charset="0"/>
                              </a:rPr>
                              <m:t>max</m:t>
                            </m:r>
                          </m:e>
                          <m:lim>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b="0" i="1" smtClean="0">
                                    <a:latin typeface="Cambria Math" panose="02040503050406030204" pitchFamily="18" charset="0"/>
                                  </a:rPr>
                                  <m:t>𝐸𝐺</m:t>
                                </m:r>
                                <m:r>
                                  <a:rPr lang="en-US" sz="1600" b="0" i="1" smtClean="0">
                                    <a:latin typeface="Cambria Math" panose="02040503050406030204" pitchFamily="18" charset="0"/>
                                  </a:rPr>
                                  <m:t> </m:t>
                                </m:r>
                              </m:sub>
                            </m:sSub>
                            <m:r>
                              <a:rPr lang="en-US" sz="1600" b="0" i="1" smtClean="0">
                                <a:latin typeface="Cambria Math" panose="02040503050406030204" pitchFamily="18" charset="0"/>
                              </a:rPr>
                              <m:t>,</m:t>
                            </m:r>
                            <m:r>
                              <a:rPr lang="en-US" sz="1600" b="0" i="1" smtClean="0">
                                <a:latin typeface="Cambria Math" panose="02040503050406030204" pitchFamily="18" charset="0"/>
                              </a:rPr>
                              <m:t>𝐷</m:t>
                            </m:r>
                          </m:lim>
                        </m:limLow>
                      </m:fName>
                      <m:e>
                        <m:r>
                          <a:rPr lang="en-US" sz="1600" i="1">
                            <a:latin typeface="Cambria Math" panose="02040503050406030204" pitchFamily="18" charset="0"/>
                          </a:rPr>
                          <m:t>2</m:t>
                        </m:r>
                        <m:func>
                          <m:funcPr>
                            <m:ctrlPr>
                              <a:rPr lang="en-US" sz="1600" i="1">
                                <a:latin typeface="Cambria Math" panose="02040503050406030204" pitchFamily="18" charset="0"/>
                              </a:rPr>
                            </m:ctrlPr>
                          </m:funcPr>
                          <m:fName>
                            <m:r>
                              <m:rPr>
                                <m:sty m:val="p"/>
                              </m:rPr>
                              <a:rPr lang="en-US" sz="1600" i="1">
                                <a:latin typeface="Cambria Math" panose="02040503050406030204" pitchFamily="18" charset="0"/>
                              </a:rPr>
                              <m:t>log</m:t>
                            </m:r>
                          </m:fName>
                          <m:e>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Pr</m:t>
                                </m:r>
                              </m:fName>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𝑋</m:t>
                                    </m:r>
                                  </m:e>
                                  <m:e>
                                    <m:r>
                                      <a:rPr lang="en-US" sz="1600" i="1">
                                        <a:latin typeface="Cambria Math" panose="02040503050406030204" pitchFamily="18" charset="0"/>
                                      </a:rPr>
                                      <m:t>𝐷</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𝐷</m:t>
                                        </m:r>
                                      </m:sub>
                                    </m:sSub>
                                  </m:e>
                                </m:d>
                              </m:e>
                            </m:func>
                          </m:e>
                        </m:func>
                      </m:e>
                    </m:func>
                    <m:r>
                      <a:rPr lang="en-US" sz="1600" i="1">
                        <a:latin typeface="Cambria Math" panose="02040503050406030204" pitchFamily="18" charset="0"/>
                      </a:rPr>
                      <m:t> −2</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𝐷</m:t>
                                </m:r>
                              </m:sub>
                            </m:sSub>
                          </m:e>
                        </m:d>
                      </m:e>
                      <m:sub>
                        <m:r>
                          <a:rPr lang="en-US" sz="1600" i="1">
                            <a:latin typeface="Cambria Math" panose="02040503050406030204" pitchFamily="18" charset="0"/>
                          </a:rPr>
                          <m:t>0</m:t>
                        </m:r>
                      </m:sub>
                    </m:sSub>
                  </m:oMath>
                </a14:m>
                <a:r>
                  <a:rPr lang="en-US" sz="1600" dirty="0"/>
                  <a:t>?</a:t>
                </a:r>
              </a:p>
              <a:p>
                <a:pPr lvl="2"/>
                <a:r>
                  <a:rPr lang="en-US" sz="1200" dirty="0"/>
                  <a:t>Tricky because if you fix </a:t>
                </a:r>
                <a:r>
                  <a:rPr lang="en-US" sz="1200" dirty="0" err="1"/>
                  <a:t>EGen</a:t>
                </a:r>
                <a:r>
                  <a:rPr lang="en-US" sz="1200" dirty="0"/>
                  <a:t> then DSL changes </a:t>
                </a:r>
                <a:r>
                  <a:rPr lang="en-US" sz="1200" dirty="0" err="1"/>
                  <a:t>EGen</a:t>
                </a:r>
                <a:r>
                  <a:rPr lang="en-US" sz="1200" dirty="0"/>
                  <a:t>...!? If you try to do it then you introduce new params to </a:t>
                </a:r>
                <a:r>
                  <a:rPr lang="en-US" sz="1200" dirty="0" err="1"/>
                  <a:t>EGen</a:t>
                </a:r>
                <a:r>
                  <a:rPr lang="en-US" sz="1200" dirty="0"/>
                  <a:t> “suddenly” by changing D so we need to fine tune them. Ok but then you are doing something similar to option 2 + it’s not really AM. Not sure if something else is worth it…</a:t>
                </a:r>
              </a:p>
              <a:p>
                <a:pPr lvl="2"/>
                <a:r>
                  <a:rPr lang="en-US" sz="1200" dirty="0"/>
                  <a:t>Essentially: DSL changes are coupled to Generator params – so fixing one then optimizing other doesn’t work very cleanly/well [as option 2 outlines]</a:t>
                </a:r>
                <a:endParaRPr lang="en-US" sz="1400" dirty="0"/>
              </a:p>
            </p:txBody>
          </p:sp>
        </mc:Choice>
        <mc:Fallback xmlns="">
          <p:sp>
            <p:nvSpPr>
              <p:cNvPr id="3" name="Content Placeholder 2">
                <a:extLst>
                  <a:ext uri="{FF2B5EF4-FFF2-40B4-BE49-F238E27FC236}">
                    <a16:creationId xmlns:a16="http://schemas.microsoft.com/office/drawing/2014/main" id="{F62D84CC-EE7A-3845-99E9-74BE866E1682}"/>
                  </a:ext>
                </a:extLst>
              </p:cNvPr>
              <p:cNvSpPr>
                <a:spLocks noGrp="1" noRot="1" noChangeAspect="1" noMove="1" noResize="1" noEditPoints="1" noAdjustHandles="1" noChangeArrowheads="1" noChangeShapeType="1" noTextEdit="1"/>
              </p:cNvSpPr>
              <p:nvPr>
                <p:ph idx="1"/>
              </p:nvPr>
            </p:nvSpPr>
            <p:spPr>
              <a:xfrm>
                <a:off x="0" y="1156990"/>
                <a:ext cx="12192000" cy="5711636"/>
              </a:xfrm>
              <a:blipFill>
                <a:blip r:embed="rId3"/>
                <a:stretch>
                  <a:fillRect l="-312" t="-1556"/>
                </a:stretch>
              </a:blipFill>
            </p:spPr>
            <p:txBody>
              <a:bodyPr/>
              <a:lstStyle/>
              <a:p>
                <a:r>
                  <a:rPr lang="en-US">
                    <a:noFill/>
                  </a:rPr>
                  <a:t> </a:t>
                </a:r>
              </a:p>
            </p:txBody>
          </p:sp>
        </mc:Fallback>
      </mc:AlternateContent>
      <p:sp>
        <p:nvSpPr>
          <p:cNvPr id="31"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79609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C32204-6034-404F-8D17-9923807D008D}"/>
              </a:ext>
            </a:extLst>
          </p:cNvPr>
          <p:cNvSpPr>
            <a:spLocks noGrp="1"/>
          </p:cNvSpPr>
          <p:nvPr>
            <p:ph type="title"/>
          </p:nvPr>
        </p:nvSpPr>
        <p:spPr>
          <a:xfrm>
            <a:off x="0" y="10626"/>
            <a:ext cx="12192000" cy="1135737"/>
          </a:xfrm>
        </p:spPr>
        <p:txBody>
          <a:bodyPr>
            <a:normAutofit/>
          </a:bodyPr>
          <a:lstStyle/>
          <a:p>
            <a:r>
              <a:rPr lang="en-US" sz="3600" dirty="0"/>
              <a:t>Optimizing for a DSL and an </a:t>
            </a:r>
            <a:r>
              <a:rPr lang="en-US" sz="3600" dirty="0" err="1"/>
              <a:t>AutoRegressive</a:t>
            </a:r>
            <a:r>
              <a:rPr lang="en-US" sz="3600" dirty="0"/>
              <a:t> (AR) Execute Generator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2D84CC-EE7A-3845-99E9-74BE866E1682}"/>
                  </a:ext>
                </a:extLst>
              </p:cNvPr>
              <p:cNvSpPr>
                <a:spLocks noGrp="1"/>
              </p:cNvSpPr>
              <p:nvPr>
                <p:ph idx="1"/>
              </p:nvPr>
            </p:nvSpPr>
            <p:spPr>
              <a:xfrm>
                <a:off x="0" y="1156990"/>
                <a:ext cx="12192000" cy="5711636"/>
              </a:xfrm>
            </p:spPr>
            <p:txBody>
              <a:bodyPr>
                <a:normAutofit/>
              </a:bodyPr>
              <a:lstStyle/>
              <a:p>
                <a:r>
                  <a:rPr lang="en-US" sz="2000" b="1" dirty="0"/>
                  <a:t>(Ours) Summary </a:t>
                </a:r>
                <a14:m>
                  <m:oMath xmlns:m="http://schemas.openxmlformats.org/officeDocument/2006/math">
                    <m:r>
                      <a:rPr lang="en-US" sz="2000" b="1" i="1">
                        <a:latin typeface="Cambria Math" panose="02040503050406030204" pitchFamily="18" charset="0"/>
                      </a:rPr>
                      <m:t>𝑬</m:t>
                    </m:r>
                    <m:sSup>
                      <m:sSupPr>
                        <m:ctrlPr>
                          <a:rPr lang="en-US" sz="2000" b="1" i="1">
                            <a:latin typeface="Cambria Math" panose="02040503050406030204" pitchFamily="18" charset="0"/>
                          </a:rPr>
                        </m:ctrlPr>
                      </m:sSupPr>
                      <m:e>
                        <m:r>
                          <a:rPr lang="en-US" sz="2000" b="1" i="1">
                            <a:latin typeface="Cambria Math" panose="02040503050406030204" pitchFamily="18" charset="0"/>
                          </a:rPr>
                          <m:t>𝑪</m:t>
                        </m:r>
                      </m:e>
                      <m:sup>
                        <m:r>
                          <a:rPr lang="en-US" sz="2000" b="1" i="1">
                            <a:latin typeface="Cambria Math" panose="02040503050406030204" pitchFamily="18" charset="0"/>
                          </a:rPr>
                          <m:t>𝟐</m:t>
                        </m:r>
                      </m:sup>
                    </m:sSup>
                  </m:oMath>
                </a14:m>
                <a:r>
                  <a:rPr lang="en-US" sz="2000" b="1" dirty="0"/>
                  <a:t> compression (option 1):</a:t>
                </a:r>
              </a:p>
              <a:p>
                <a:pPr lvl="1"/>
                <a:r>
                  <a:rPr lang="en-US" sz="1600" b="1" dirty="0"/>
                  <a:t>Compress: </a:t>
                </a:r>
                <a14:m>
                  <m:oMath xmlns:m="http://schemas.openxmlformats.org/officeDocument/2006/math">
                    <m:sSup>
                      <m:sSupPr>
                        <m:ctrlPr>
                          <a:rPr lang="en-US" sz="1600" b="1" i="1" smtClean="0">
                            <a:latin typeface="Cambria Math" panose="02040503050406030204" pitchFamily="18" charset="0"/>
                          </a:rPr>
                        </m:ctrlPr>
                      </m:sSupPr>
                      <m:e>
                        <m:r>
                          <a:rPr lang="en-US" sz="1600" b="1" i="1">
                            <a:latin typeface="Cambria Math" panose="02040503050406030204" pitchFamily="18" charset="0"/>
                          </a:rPr>
                          <m:t>𝑫</m:t>
                        </m:r>
                      </m:e>
                      <m:sup>
                        <m:r>
                          <a:rPr lang="en-US" sz="1600" b="1" i="1">
                            <a:latin typeface="Cambria Math" panose="02040503050406030204" pitchFamily="18" charset="0"/>
                          </a:rPr>
                          <m:t>&lt;</m:t>
                        </m:r>
                        <m:r>
                          <a:rPr lang="en-US" sz="1600" b="1" i="1">
                            <a:latin typeface="Cambria Math" panose="02040503050406030204" pitchFamily="18" charset="0"/>
                          </a:rPr>
                          <m:t>𝒕</m:t>
                        </m:r>
                        <m:r>
                          <a:rPr lang="en-US" sz="1600" b="1" i="1">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&gt;</m:t>
                        </m:r>
                      </m:sup>
                    </m:sSup>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𝒂𝒓𝒈𝒎𝒂𝒙</m:t>
                        </m:r>
                      </m:e>
                      <m:sub>
                        <m:r>
                          <a:rPr lang="en-US" sz="1600" b="1" i="1">
                            <a:latin typeface="Cambria Math" panose="02040503050406030204" pitchFamily="18" charset="0"/>
                          </a:rPr>
                          <m:t>𝑫</m:t>
                        </m:r>
                      </m:sub>
                    </m:sSub>
                    <m:r>
                      <a:rPr lang="en-US" sz="1600" b="1" i="1">
                        <a:latin typeface="Cambria Math" panose="02040503050406030204" pitchFamily="18" charset="0"/>
                      </a:rPr>
                      <m:t>{</m:t>
                    </m:r>
                    <m:r>
                      <a:rPr lang="en-US" sz="1600" b="1" i="1">
                        <a:latin typeface="Cambria Math" panose="02040503050406030204" pitchFamily="18" charset="0"/>
                      </a:rPr>
                      <m:t>𝐨𝐛𝐣</m:t>
                    </m:r>
                    <m:d>
                      <m:dPr>
                        <m:ctrlPr>
                          <a:rPr lang="en-US" sz="1600" b="1" i="1">
                            <a:latin typeface="Cambria Math" panose="02040503050406030204" pitchFamily="18" charset="0"/>
                          </a:rPr>
                        </m:ctrlPr>
                      </m:dPr>
                      <m:e>
                        <m:r>
                          <a:rPr lang="en-US" sz="1600" b="1" i="1">
                            <a:latin typeface="Cambria Math" panose="02040503050406030204" pitchFamily="18" charset="0"/>
                          </a:rPr>
                          <m:t>𝑫</m:t>
                        </m:r>
                      </m:e>
                    </m:d>
                    <m:r>
                      <a:rPr lang="en-US" sz="1600" b="1">
                        <a:latin typeface="Cambria Math" panose="02040503050406030204" pitchFamily="18" charset="0"/>
                      </a:rPr>
                      <m:t>}=</m:t>
                    </m:r>
                    <m:r>
                      <a:rPr lang="en-US" sz="1600" b="1" i="1">
                        <a:latin typeface="Cambria Math" panose="02040503050406030204" pitchFamily="18" charset="0"/>
                      </a:rPr>
                      <m:t>𝒂𝒓𝒈𝒎𝒂</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𝑫</m:t>
                        </m:r>
                      </m:sub>
                    </m:sSub>
                    <m:r>
                      <a:rPr lang="en-US" sz="1600" b="1" i="1">
                        <a:latin typeface="Cambria Math" panose="02040503050406030204" pitchFamily="18" charset="0"/>
                      </a:rPr>
                      <m:t>{</m:t>
                    </m:r>
                    <m:nary>
                      <m:naryPr>
                        <m:chr m:val="∑"/>
                        <m:supHide m:val="on"/>
                        <m:ctrlPr>
                          <a:rPr lang="en-US" sz="1600" b="1" i="1">
                            <a:latin typeface="Cambria Math" panose="02040503050406030204" pitchFamily="18" charset="0"/>
                          </a:rPr>
                        </m:ctrlPr>
                      </m:naryPr>
                      <m:sub>
                        <m:r>
                          <m:rPr>
                            <m:brk m:alnAt="7"/>
                          </m:rPr>
                          <a:rPr lang="en-US" sz="1600" b="1" i="1">
                            <a:latin typeface="Cambria Math" panose="02040503050406030204" pitchFamily="18" charset="0"/>
                          </a:rPr>
                          <m:t>𝒍</m:t>
                        </m:r>
                        <m:r>
                          <a:rPr lang="en-US" sz="1600" b="1" i="1">
                            <a:latin typeface="Cambria Math" panose="02040503050406030204" pitchFamily="18" charset="0"/>
                          </a:rPr>
                          <m:t>∈</m:t>
                        </m:r>
                        <m:r>
                          <a:rPr lang="en-US" sz="1600" b="1" i="1">
                            <a:latin typeface="Cambria Math" panose="02040503050406030204" pitchFamily="18" charset="0"/>
                          </a:rPr>
                          <m:t>𝑳</m:t>
                        </m:r>
                      </m:sub>
                      <m:sup/>
                      <m:e>
                        <m:r>
                          <a:rPr lang="en-US" sz="1600" b="1" i="1">
                            <a:latin typeface="Cambria Math" panose="02040503050406030204" pitchFamily="18" charset="0"/>
                          </a:rPr>
                          <m:t>𝒔𝒊𝒛</m:t>
                        </m:r>
                        <m:sSub>
                          <m:sSubPr>
                            <m:ctrlPr>
                              <a:rPr lang="en-US" sz="1600" b="1" i="1">
                                <a:latin typeface="Cambria Math" panose="02040503050406030204" pitchFamily="18" charset="0"/>
                              </a:rPr>
                            </m:ctrlPr>
                          </m:sSubPr>
                          <m:e>
                            <m:r>
                              <a:rPr lang="en-US" sz="1600" b="1" i="1">
                                <a:latin typeface="Cambria Math" panose="02040503050406030204" pitchFamily="18" charset="0"/>
                              </a:rPr>
                              <m:t>𝒆</m:t>
                            </m:r>
                          </m:e>
                          <m:sub>
                            <m:r>
                              <a:rPr lang="en-US" sz="1600" b="1" i="1">
                                <a:latin typeface="Cambria Math" panose="02040503050406030204" pitchFamily="18" charset="0"/>
                              </a:rPr>
                              <m:t>𝒂𝒔𝒕</m:t>
                            </m:r>
                          </m:sub>
                        </m:sSub>
                        <m:r>
                          <a:rPr lang="en-US" sz="1600" b="1" i="1">
                            <a:latin typeface="Cambria Math" panose="02040503050406030204" pitchFamily="18" charset="0"/>
                          </a:rPr>
                          <m:t>(</m:t>
                        </m:r>
                        <m:r>
                          <a:rPr lang="en-US" sz="1600" b="1" i="1">
                            <a:latin typeface="Cambria Math" panose="02040503050406030204" pitchFamily="18" charset="0"/>
                          </a:rPr>
                          <m:t>𝒍</m:t>
                        </m:r>
                        <m:r>
                          <a:rPr lang="en-US" sz="1600" b="1" i="1">
                            <a:latin typeface="Cambria Math" panose="02040503050406030204" pitchFamily="18" charset="0"/>
                          </a:rPr>
                          <m:t>)}</m:t>
                        </m:r>
                      </m:e>
                    </m:nary>
                  </m:oMath>
                </a14:m>
                <a:endParaRPr lang="en-US" sz="1600" b="1" dirty="0"/>
              </a:p>
              <a:p>
                <a:pPr lvl="1"/>
                <a:r>
                  <a:rPr lang="en-US" sz="1600" b="1" dirty="0"/>
                  <a:t>Fit: </a:t>
                </a:r>
                <a14:m>
                  <m:oMath xmlns:m="http://schemas.openxmlformats.org/officeDocument/2006/math">
                    <m:sSubSup>
                      <m:sSubSupPr>
                        <m:ctrlPr>
                          <a:rPr lang="en-US" sz="1600" b="1" i="1">
                            <a:latin typeface="Cambria Math" panose="02040503050406030204" pitchFamily="18" charset="0"/>
                          </a:rPr>
                        </m:ctrlPr>
                      </m:sSubSupPr>
                      <m:e>
                        <m:r>
                          <a:rPr lang="en-US" sz="1600" b="1" i="1">
                            <a:latin typeface="Cambria Math" panose="02040503050406030204" pitchFamily="18" charset="0"/>
                          </a:rPr>
                          <m:t>𝜽</m:t>
                        </m:r>
                      </m:e>
                      <m:sub>
                        <m:r>
                          <a:rPr lang="en-US" sz="1600" b="1" i="1">
                            <a:latin typeface="Cambria Math" panose="02040503050406030204" pitchFamily="18" charset="0"/>
                          </a:rPr>
                          <m:t>𝑬𝑮</m:t>
                        </m:r>
                      </m:sub>
                      <m:sup>
                        <m:r>
                          <a:rPr lang="en-US" sz="1600" b="1" i="1">
                            <a:latin typeface="Cambria Math" panose="02040503050406030204" pitchFamily="18" charset="0"/>
                          </a:rPr>
                          <m:t>&lt;</m:t>
                        </m:r>
                        <m:r>
                          <a:rPr lang="en-US" sz="1600" b="1" i="1">
                            <a:latin typeface="Cambria Math" panose="02040503050406030204" pitchFamily="18" charset="0"/>
                          </a:rPr>
                          <m:t>𝒕</m:t>
                        </m:r>
                        <m:r>
                          <a:rPr lang="en-US" sz="1600" b="1" i="1">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&gt;</m:t>
                        </m:r>
                      </m:sup>
                    </m:sSubSup>
                    <m:r>
                      <a:rPr lang="en-US" sz="1600" b="1" i="1">
                        <a:latin typeface="Cambria Math" panose="02040503050406030204" pitchFamily="18" charset="0"/>
                      </a:rPr>
                      <m:t> </m:t>
                    </m:r>
                    <m:r>
                      <a:rPr lang="en-US" sz="1600" b="1" i="1" smtClean="0">
                        <a:latin typeface="Cambria Math" panose="02040503050406030204" pitchFamily="18" charset="0"/>
                      </a:rPr>
                      <m:t>=</m:t>
                    </m:r>
                    <m:r>
                      <a:rPr lang="en-US" sz="1600" b="1" i="1">
                        <a:latin typeface="Cambria Math" panose="02040503050406030204" pitchFamily="18" charset="0"/>
                      </a:rPr>
                      <m:t>𝒂𝒓𝒈𝒎𝒂</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a:latin typeface="Cambria Math" panose="02040503050406030204" pitchFamily="18" charset="0"/>
                              </a:rPr>
                              <m:t>𝑬𝑮</m:t>
                            </m:r>
                          </m:sub>
                        </m:sSub>
                      </m:sub>
                    </m:sSub>
                    <m:r>
                      <a:rPr lang="en-US" sz="1600" b="1" i="1">
                        <a:latin typeface="Cambria Math" panose="02040503050406030204" pitchFamily="18" charset="0"/>
                      </a:rPr>
                      <m:t>{</m:t>
                    </m:r>
                    <m:func>
                      <m:funcPr>
                        <m:ctrlPr>
                          <a:rPr lang="en-US" sz="1600" b="1" i="1">
                            <a:latin typeface="Cambria Math" panose="02040503050406030204" pitchFamily="18" charset="0"/>
                          </a:rPr>
                        </m:ctrlPr>
                      </m:funcPr>
                      <m:fName>
                        <m:r>
                          <a:rPr lang="en-US" sz="1600" b="1" i="1">
                            <a:latin typeface="Cambria Math" panose="02040503050406030204" pitchFamily="18" charset="0"/>
                          </a:rPr>
                          <m:t>𝒍𝒐𝒈</m:t>
                        </m:r>
                      </m:fName>
                      <m:e>
                        <m:func>
                          <m:funcPr>
                            <m:ctrlPr>
                              <a:rPr lang="en-US" sz="1600" b="1" i="1">
                                <a:latin typeface="Cambria Math" panose="02040503050406030204" pitchFamily="18" charset="0"/>
                              </a:rPr>
                            </m:ctrlPr>
                          </m:funcPr>
                          <m:fName>
                            <m:r>
                              <a:rPr lang="en-US" sz="1600" b="1" i="1">
                                <a:latin typeface="Cambria Math" panose="02040503050406030204" pitchFamily="18" charset="0"/>
                              </a:rPr>
                              <m:t>𝑷𝒓</m:t>
                            </m:r>
                          </m:fName>
                          <m:e>
                            <m:d>
                              <m:dPr>
                                <m:begChr m:val="["/>
                                <m:endChr m:val="]"/>
                                <m:ctrlPr>
                                  <a:rPr lang="en-US" sz="1600" b="1" i="1">
                                    <a:latin typeface="Cambria Math" panose="02040503050406030204" pitchFamily="18" charset="0"/>
                                  </a:rPr>
                                </m:ctrlPr>
                              </m:dPr>
                              <m:e>
                                <m:r>
                                  <a:rPr lang="en-US" sz="1600" b="1" i="1">
                                    <a:latin typeface="Cambria Math" panose="02040503050406030204" pitchFamily="18" charset="0"/>
                                  </a:rPr>
                                  <m:t>𝑳</m:t>
                                </m:r>
                              </m:e>
                              <m:e>
                                <m:r>
                                  <a:rPr lang="en-US" sz="1600" b="1" i="1">
                                    <a:latin typeface="Cambria Math" panose="02040503050406030204" pitchFamily="18" charset="0"/>
                                  </a:rPr>
                                  <m:t>𝑫</m:t>
                                </m:r>
                                <m:r>
                                  <a:rPr lang="en-US" sz="1600" b="1" i="1">
                                    <a:latin typeface="Cambria Math" panose="02040503050406030204" pitchFamily="18" charset="0"/>
                                  </a:rPr>
                                  <m:t>, </m:t>
                                </m:r>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𝜽</m:t>
                                    </m:r>
                                  </m:e>
                                  <m:sub>
                                    <m:r>
                                      <a:rPr lang="en-US" sz="1600" b="1" i="1">
                                        <a:latin typeface="Cambria Math" panose="02040503050406030204" pitchFamily="18" charset="0"/>
                                      </a:rPr>
                                      <m:t>𝑬𝑮</m:t>
                                    </m:r>
                                  </m:sub>
                                  <m:sup>
                                    <m:r>
                                      <a:rPr lang="en-US" sz="1600" b="1" i="1" smtClean="0">
                                        <a:latin typeface="Cambria Math" panose="02040503050406030204" pitchFamily="18" charset="0"/>
                                      </a:rPr>
                                      <m:t>&lt;</m:t>
                                    </m:r>
                                    <m:r>
                                      <a:rPr lang="en-US" sz="1600" b="1" i="1" smtClean="0">
                                        <a:latin typeface="Cambria Math" panose="02040503050406030204" pitchFamily="18" charset="0"/>
                                      </a:rPr>
                                      <m:t>𝒕</m:t>
                                    </m:r>
                                    <m:r>
                                      <a:rPr lang="en-US" sz="1600" b="1" i="1" smtClean="0">
                                        <a:latin typeface="Cambria Math" panose="02040503050406030204" pitchFamily="18" charset="0"/>
                                      </a:rPr>
                                      <m:t>&gt;</m:t>
                                    </m:r>
                                  </m:sup>
                                </m:sSubSup>
                                <m:r>
                                  <a:rPr lang="en-US" sz="1600" b="1" i="1">
                                    <a:latin typeface="Cambria Math" panose="02040503050406030204" pitchFamily="18" charset="0"/>
                                  </a:rPr>
                                  <m:t>, </m:t>
                                </m:r>
                                <m:r>
                                  <a:rPr lang="en-US" sz="1600" b="1" i="1">
                                    <a:latin typeface="Cambria Math" panose="02040503050406030204" pitchFamily="18" charset="0"/>
                                  </a:rPr>
                                  <m:t>𝑿</m:t>
                                </m:r>
                              </m:e>
                            </m:d>
                          </m:e>
                        </m:func>
                      </m:e>
                    </m:func>
                    <m:r>
                      <m:rPr>
                        <m:nor/>
                      </m:rPr>
                      <a:rPr lang="en-US" sz="1600" b="1" dirty="0"/>
                      <m:t>}</m:t>
                    </m:r>
                    <m:r>
                      <a:rPr lang="en-US" sz="1600" b="1" i="1">
                        <a:latin typeface="Cambria Math" panose="02040503050406030204" pitchFamily="18" charset="0"/>
                      </a:rPr>
                      <m:t>}</m:t>
                    </m:r>
                  </m:oMath>
                </a14:m>
                <a:endParaRPr lang="en-US" sz="2000" b="1" dirty="0"/>
              </a:p>
              <a:p>
                <a:r>
                  <a:rPr lang="en-US" sz="2000" b="1" dirty="0"/>
                  <a:t>Summary </a:t>
                </a:r>
                <a14:m>
                  <m:oMath xmlns:m="http://schemas.openxmlformats.org/officeDocument/2006/math">
                    <m:r>
                      <a:rPr lang="en-US" sz="2000" b="1" i="1">
                        <a:latin typeface="Cambria Math" panose="02040503050406030204" pitchFamily="18" charset="0"/>
                      </a:rPr>
                      <m:t>𝑬</m:t>
                    </m:r>
                    <m:sSup>
                      <m:sSupPr>
                        <m:ctrlPr>
                          <a:rPr lang="en-US" sz="2000" b="1" i="1">
                            <a:latin typeface="Cambria Math" panose="02040503050406030204" pitchFamily="18" charset="0"/>
                          </a:rPr>
                        </m:ctrlPr>
                      </m:sSupPr>
                      <m:e>
                        <m:r>
                          <a:rPr lang="en-US" sz="2000" b="1" i="1">
                            <a:latin typeface="Cambria Math" panose="02040503050406030204" pitchFamily="18" charset="0"/>
                          </a:rPr>
                          <m:t>𝑪</m:t>
                        </m:r>
                      </m:e>
                      <m:sup>
                        <m:r>
                          <a:rPr lang="en-US" sz="2000" b="1" i="1">
                            <a:latin typeface="Cambria Math" panose="02040503050406030204" pitchFamily="18" charset="0"/>
                          </a:rPr>
                          <m:t>𝟐</m:t>
                        </m:r>
                      </m:sup>
                    </m:sSup>
                  </m:oMath>
                </a14:m>
                <a:r>
                  <a:rPr lang="en-US" sz="2000" b="1" dirty="0"/>
                  <a:t> compression (option 2):</a:t>
                </a:r>
              </a:p>
              <a:p>
                <a:pPr lvl="1"/>
                <a:r>
                  <a:rPr lang="en-US" sz="1600" b="1" dirty="0"/>
                  <a:t>Compress: </a:t>
                </a:r>
                <a14:m>
                  <m:oMath xmlns:m="http://schemas.openxmlformats.org/officeDocument/2006/math">
                    <m:sSup>
                      <m:sSupPr>
                        <m:ctrlPr>
                          <a:rPr lang="en-US" sz="1600" b="1" i="1">
                            <a:latin typeface="Cambria Math" panose="02040503050406030204" pitchFamily="18" charset="0"/>
                          </a:rPr>
                        </m:ctrlPr>
                      </m:sSupPr>
                      <m:e>
                        <m:r>
                          <a:rPr lang="en-US" sz="1600" b="1" i="1">
                            <a:latin typeface="Cambria Math" panose="02040503050406030204" pitchFamily="18" charset="0"/>
                          </a:rPr>
                          <m:t>𝑫</m:t>
                        </m:r>
                      </m:e>
                      <m:sup>
                        <m:r>
                          <a:rPr lang="en-US" sz="1600" b="1" i="1">
                            <a:latin typeface="Cambria Math" panose="02040503050406030204" pitchFamily="18" charset="0"/>
                          </a:rPr>
                          <m:t>&lt;</m:t>
                        </m:r>
                        <m:r>
                          <a:rPr lang="en-US" sz="1600" b="1" i="1">
                            <a:latin typeface="Cambria Math" panose="02040503050406030204" pitchFamily="18" charset="0"/>
                          </a:rPr>
                          <m:t>𝒕</m:t>
                        </m:r>
                        <m:r>
                          <a:rPr lang="en-US" sz="1600" b="1" i="1">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&gt;</m:t>
                        </m:r>
                      </m:sup>
                    </m:sSup>
                    <m:r>
                      <a:rPr lang="en-US" sz="1600" b="1" i="1">
                        <a:latin typeface="Cambria Math" panose="02040503050406030204" pitchFamily="18" charset="0"/>
                      </a:rPr>
                      <m:t>=</m:t>
                    </m:r>
                    <m:r>
                      <a:rPr lang="en-US" sz="1600" b="1" i="1">
                        <a:latin typeface="Cambria Math" panose="02040503050406030204" pitchFamily="18" charset="0"/>
                      </a:rPr>
                      <m:t>𝒂𝒓𝒈𝒎𝒂</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𝑫</m:t>
                        </m:r>
                        <m:r>
                          <a:rPr lang="en-US" sz="1600" b="1" i="1">
                            <a:latin typeface="Cambria Math" panose="02040503050406030204" pitchFamily="18" charset="0"/>
                          </a:rPr>
                          <m:t>∈</m:t>
                        </m:r>
                        <m:r>
                          <a:rPr lang="en-US" sz="1600" b="1" i="1">
                            <a:latin typeface="Cambria Math" panose="02040503050406030204" pitchFamily="18" charset="0"/>
                          </a:rPr>
                          <m:t>𝑫𝑺𝑳𝒔</m:t>
                        </m:r>
                      </m:sub>
                    </m:sSub>
                    <m:d>
                      <m:dPr>
                        <m:begChr m:val="{"/>
                        <m:endChr m:val="}"/>
                        <m:ctrlPr>
                          <a:rPr lang="en-US" sz="1600" b="1" i="1">
                            <a:latin typeface="Cambria Math" panose="02040503050406030204" pitchFamily="18" charset="0"/>
                          </a:rPr>
                        </m:ctrlPr>
                      </m:dPr>
                      <m:e>
                        <m:r>
                          <a:rPr lang="en-US" sz="1600" b="1" i="1">
                            <a:latin typeface="Cambria Math" panose="02040503050406030204" pitchFamily="18" charset="0"/>
                          </a:rPr>
                          <m:t>𝑨𝑰</m:t>
                        </m:r>
                        <m:sSup>
                          <m:sSupPr>
                            <m:ctrlPr>
                              <a:rPr lang="en-US" sz="1600" b="1" i="1">
                                <a:latin typeface="Cambria Math" panose="02040503050406030204" pitchFamily="18" charset="0"/>
                              </a:rPr>
                            </m:ctrlPr>
                          </m:sSupPr>
                          <m:e>
                            <m:r>
                              <a:rPr lang="en-US" sz="1600" b="1" i="1">
                                <a:latin typeface="Cambria Math" panose="02040503050406030204" pitchFamily="18" charset="0"/>
                              </a:rPr>
                              <m:t>𝑪</m:t>
                            </m:r>
                          </m:e>
                          <m:sup>
                            <m:r>
                              <a:rPr lang="en-US" sz="1600" b="1" i="1">
                                <a:latin typeface="Cambria Math" panose="02040503050406030204" pitchFamily="18" charset="0"/>
                              </a:rPr>
                              <m:t>′</m:t>
                            </m:r>
                          </m:sup>
                        </m:sSup>
                        <m:d>
                          <m:dPr>
                            <m:ctrlPr>
                              <a:rPr lang="en-US" sz="1600" b="1" i="1">
                                <a:latin typeface="Cambria Math" panose="02040503050406030204" pitchFamily="18" charset="0"/>
                              </a:rPr>
                            </m:ctrlPr>
                          </m:dPr>
                          <m:e>
                            <m:r>
                              <a:rPr lang="en-US" sz="1600" b="1" i="1">
                                <a:latin typeface="Cambria Math" panose="02040503050406030204" pitchFamily="18" charset="0"/>
                              </a:rPr>
                              <m:t>𝑫</m:t>
                            </m:r>
                          </m:e>
                          <m:e>
                            <m:r>
                              <a:rPr lang="en-US" sz="1600" b="1" i="1">
                                <a:latin typeface="Cambria Math" panose="02040503050406030204" pitchFamily="18" charset="0"/>
                              </a:rPr>
                              <m:t>𝑿</m:t>
                            </m:r>
                            <m:r>
                              <a:rPr lang="en-US" sz="1600" b="1" i="1">
                                <a:latin typeface="Cambria Math" panose="02040503050406030204" pitchFamily="18" charset="0"/>
                              </a:rPr>
                              <m:t>,  </m:t>
                            </m:r>
                            <m:r>
                              <a:rPr lang="en-US" sz="1600" b="1" i="1">
                                <a:latin typeface="Cambria Math" panose="02040503050406030204" pitchFamily="18" charset="0"/>
                              </a:rPr>
                              <m:t>𝑳</m:t>
                            </m:r>
                          </m:e>
                        </m:d>
                      </m:e>
                    </m:d>
                    <m:r>
                      <a:rPr lang="en-US" sz="1600" b="1" i="1">
                        <a:latin typeface="Cambria Math" panose="02040503050406030204" pitchFamily="18" charset="0"/>
                      </a:rPr>
                      <m:t>=</m:t>
                    </m:r>
                    <m:r>
                      <a:rPr lang="en-US" sz="1600" b="1" i="1">
                        <a:latin typeface="Cambria Math" panose="02040503050406030204" pitchFamily="18" charset="0"/>
                      </a:rPr>
                      <m:t>𝒂𝒓𝒈𝒎𝒂</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𝑫</m:t>
                        </m:r>
                        <m:r>
                          <a:rPr lang="en-US" sz="1600" b="1" i="1" smtClean="0">
                            <a:latin typeface="Cambria Math" panose="02040503050406030204" pitchFamily="18" charset="0"/>
                          </a:rPr>
                          <m:t>∈</m:t>
                        </m:r>
                        <m:r>
                          <a:rPr lang="en-US" sz="1600" b="1" i="1" smtClean="0">
                            <a:latin typeface="Cambria Math" panose="02040503050406030204" pitchFamily="18" charset="0"/>
                          </a:rPr>
                          <m:t>𝑫𝑺𝑳𝒔</m:t>
                        </m:r>
                      </m:sub>
                    </m:sSub>
                    <m:d>
                      <m:dPr>
                        <m:begChr m:val="{"/>
                        <m:endChr m:val="}"/>
                        <m:ctrlPr>
                          <a:rPr lang="en-US" sz="1600" b="1" i="1">
                            <a:latin typeface="Cambria Math" panose="02040503050406030204" pitchFamily="18" charset="0"/>
                          </a:rPr>
                        </m:ctrlPr>
                      </m:dPr>
                      <m:e>
                        <m:func>
                          <m:funcPr>
                            <m:ctrlPr>
                              <a:rPr lang="en-US" sz="1600" b="1" i="1">
                                <a:latin typeface="Cambria Math" panose="02040503050406030204" pitchFamily="18" charset="0"/>
                              </a:rPr>
                            </m:ctrlPr>
                          </m:funcPr>
                          <m:fName>
                            <m:limLow>
                              <m:limLowPr>
                                <m:ctrlPr>
                                  <a:rPr lang="en-US" sz="1600" b="1" i="1">
                                    <a:latin typeface="Cambria Math" panose="02040503050406030204" pitchFamily="18" charset="0"/>
                                  </a:rPr>
                                </m:ctrlPr>
                              </m:limLowPr>
                              <m:e>
                                <m:r>
                                  <a:rPr lang="en-US" sz="1600" b="1" i="1">
                                    <a:latin typeface="Cambria Math" panose="02040503050406030204" pitchFamily="18" charset="0"/>
                                  </a:rPr>
                                  <m:t>𝒎𝒂𝒙</m:t>
                                </m:r>
                              </m:e>
                              <m:lim>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𝜽</m:t>
                                    </m:r>
                                  </m:e>
                                  <m:sub>
                                    <m:r>
                                      <a:rPr lang="en-US" sz="1600" b="1" i="1" smtClean="0">
                                        <a:latin typeface="Cambria Math" panose="02040503050406030204" pitchFamily="18" charset="0"/>
                                      </a:rPr>
                                      <m:t>𝑬</m:t>
                                    </m:r>
                                    <m:r>
                                      <a:rPr lang="en-US" sz="1600" b="1" i="1">
                                        <a:latin typeface="Cambria Math" panose="02040503050406030204" pitchFamily="18" charset="0"/>
                                      </a:rPr>
                                      <m:t>𝑮</m:t>
                                    </m:r>
                                  </m:sub>
                                  <m:sup>
                                    <m:r>
                                      <a:rPr lang="en-US" sz="1600" b="1" i="1" smtClean="0">
                                        <a:latin typeface="Cambria Math" panose="02040503050406030204" pitchFamily="18" charset="0"/>
                                      </a:rPr>
                                      <m:t>&lt;</m:t>
                                    </m:r>
                                    <m:r>
                                      <a:rPr lang="en-US" sz="1600" b="1" i="1" smtClean="0">
                                        <a:latin typeface="Cambria Math" panose="02040503050406030204" pitchFamily="18" charset="0"/>
                                      </a:rPr>
                                      <m:t>𝒕</m:t>
                                    </m:r>
                                    <m:r>
                                      <a:rPr lang="en-US" sz="1600" b="1" i="1" smtClean="0">
                                        <a:latin typeface="Cambria Math" panose="02040503050406030204" pitchFamily="18" charset="0"/>
                                      </a:rPr>
                                      <m:t>&gt;</m:t>
                                    </m:r>
                                  </m:sup>
                                </m:sSubSup>
                                <m:r>
                                  <a:rPr lang="en-US" sz="1600" b="1" i="1" smtClean="0">
                                    <a:latin typeface="Cambria Math" panose="02040503050406030204" pitchFamily="18" charset="0"/>
                                  </a:rPr>
                                  <m:t>→</m:t>
                                </m:r>
                                <m:sSubSup>
                                  <m:sSubSupPr>
                                    <m:ctrlPr>
                                      <a:rPr lang="en-US" sz="1600" b="1" i="1" smtClean="0">
                                        <a:latin typeface="Cambria Math" panose="02040503050406030204" pitchFamily="18" charset="0"/>
                                      </a:rPr>
                                    </m:ctrlPr>
                                  </m:sSubSupPr>
                                  <m:e>
                                    <m:r>
                                      <a:rPr lang="en-US" sz="1600" b="1" i="1" smtClean="0">
                                        <a:latin typeface="Cambria Math" panose="02040503050406030204" pitchFamily="18" charset="0"/>
                                      </a:rPr>
                                      <m:t>𝜽</m:t>
                                    </m:r>
                                  </m:e>
                                  <m:sub>
                                    <m:r>
                                      <a:rPr lang="en-US" sz="1600" b="1" i="1" smtClean="0">
                                        <a:latin typeface="Cambria Math" panose="02040503050406030204" pitchFamily="18" charset="0"/>
                                      </a:rPr>
                                      <m:t>𝑬𝑮</m:t>
                                    </m:r>
                                  </m:sub>
                                  <m:sup>
                                    <m:r>
                                      <a:rPr lang="en-US" sz="1600" b="1" i="1" smtClean="0">
                                        <a:latin typeface="Cambria Math" panose="02040503050406030204" pitchFamily="18" charset="0"/>
                                      </a:rPr>
                                      <m:t>′</m:t>
                                    </m:r>
                                  </m:sup>
                                </m:sSubSup>
                              </m:lim>
                            </m:limLow>
                          </m:fName>
                          <m:e>
                            <m:r>
                              <a:rPr lang="en-US" sz="1600" b="1" i="1">
                                <a:latin typeface="Cambria Math" panose="02040503050406030204" pitchFamily="18" charset="0"/>
                              </a:rPr>
                              <m:t>{</m:t>
                            </m:r>
                            <m:func>
                              <m:funcPr>
                                <m:ctrlPr>
                                  <a:rPr lang="en-US" sz="1600" b="1" i="1">
                                    <a:latin typeface="Cambria Math" panose="02040503050406030204" pitchFamily="18" charset="0"/>
                                  </a:rPr>
                                </m:ctrlPr>
                              </m:funcPr>
                              <m:fName>
                                <m:r>
                                  <a:rPr lang="en-US" sz="1600" b="1" i="1">
                                    <a:latin typeface="Cambria Math" panose="02040503050406030204" pitchFamily="18" charset="0"/>
                                  </a:rPr>
                                  <m:t>𝒍𝒐𝒈</m:t>
                                </m:r>
                              </m:fName>
                              <m:e>
                                <m:func>
                                  <m:funcPr>
                                    <m:ctrlPr>
                                      <a:rPr lang="en-US" sz="1600" b="1" i="1">
                                        <a:latin typeface="Cambria Math" panose="02040503050406030204" pitchFamily="18" charset="0"/>
                                      </a:rPr>
                                    </m:ctrlPr>
                                  </m:funcPr>
                                  <m:fName>
                                    <m:r>
                                      <a:rPr lang="en-US" sz="1600" b="1" i="1">
                                        <a:latin typeface="Cambria Math" panose="02040503050406030204" pitchFamily="18" charset="0"/>
                                      </a:rPr>
                                      <m:t>𝑷𝒓</m:t>
                                    </m:r>
                                  </m:fName>
                                  <m:e>
                                    <m:d>
                                      <m:dPr>
                                        <m:begChr m:val="["/>
                                        <m:endChr m:val="]"/>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r>
                                              <a:rPr lang="en-US" sz="1600" b="1" i="1">
                                                <a:latin typeface="Cambria Math" panose="02040503050406030204" pitchFamily="18" charset="0"/>
                                              </a:rPr>
                                              <m:t>𝑭</m:t>
                                            </m:r>
                                          </m:e>
                                          <m:sub>
                                            <m:r>
                                              <a:rPr lang="en-US" sz="1600" b="1" i="1">
                                                <a:latin typeface="Cambria Math" panose="02040503050406030204" pitchFamily="18" charset="0"/>
                                              </a:rPr>
                                              <m:t>𝑿</m:t>
                                            </m:r>
                                          </m:sub>
                                        </m:sSub>
                                        <m:r>
                                          <a:rPr lang="en-US" sz="1600" b="1" i="1">
                                            <a:latin typeface="Cambria Math" panose="02040503050406030204" pitchFamily="18" charset="0"/>
                                          </a:rPr>
                                          <m:t>=</m:t>
                                        </m:r>
                                        <m:r>
                                          <a:rPr lang="en-US" sz="1600" b="1" i="1">
                                            <a:latin typeface="Cambria Math" panose="02040503050406030204" pitchFamily="18" charset="0"/>
                                          </a:rPr>
                                          <m:t>𝑳</m:t>
                                        </m:r>
                                      </m:e>
                                      <m:e>
                                        <m:r>
                                          <a:rPr lang="en-US" sz="1600" b="1" i="1">
                                            <a:latin typeface="Cambria Math" panose="02040503050406030204" pitchFamily="18" charset="0"/>
                                          </a:rPr>
                                          <m:t>𝑫</m:t>
                                        </m:r>
                                        <m:r>
                                          <a:rPr lang="en-US" sz="1600" b="1" i="1">
                                            <a:latin typeface="Cambria Math" panose="02040503050406030204" pitchFamily="18" charset="0"/>
                                          </a:rPr>
                                          <m:t>, </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𝜽</m:t>
                                            </m:r>
                                          </m:e>
                                          <m:sub>
                                            <m:r>
                                              <a:rPr lang="en-US" sz="1600" b="1" i="1" smtClean="0">
                                                <a:latin typeface="Cambria Math" panose="02040503050406030204" pitchFamily="18" charset="0"/>
                                              </a:rPr>
                                              <m:t>𝑬𝑮</m:t>
                                            </m:r>
                                          </m:sub>
                                        </m:sSub>
                                        <m:r>
                                          <a:rPr lang="en-US" sz="1600" b="1" i="1" smtClean="0">
                                            <a:latin typeface="Cambria Math" panose="02040503050406030204" pitchFamily="18" charset="0"/>
                                          </a:rPr>
                                          <m:t>′</m:t>
                                        </m:r>
                                        <m:r>
                                          <a:rPr lang="en-US" sz="1600" b="1" i="1">
                                            <a:latin typeface="Cambria Math" panose="02040503050406030204" pitchFamily="18" charset="0"/>
                                          </a:rPr>
                                          <m:t>, </m:t>
                                        </m:r>
                                        <m:r>
                                          <a:rPr lang="en-US" sz="1600" b="1" i="1">
                                            <a:latin typeface="Cambria Math" panose="02040503050406030204" pitchFamily="18" charset="0"/>
                                          </a:rPr>
                                          <m:t>𝑿</m:t>
                                        </m:r>
                                      </m:e>
                                    </m:d>
                                  </m:e>
                                </m:func>
                              </m:e>
                            </m:func>
                          </m:e>
                        </m:func>
                        <m:r>
                          <a:rPr lang="en-US" sz="1600" b="1" i="1">
                            <a:latin typeface="Cambria Math" panose="02040503050406030204" pitchFamily="18" charset="0"/>
                          </a:rPr>
                          <m:t> −</m:t>
                        </m:r>
                        <m:sSub>
                          <m:sSubPr>
                            <m:ctrlPr>
                              <a:rPr lang="en-US" sz="1600" b="1" i="1">
                                <a:latin typeface="Cambria Math" panose="02040503050406030204" pitchFamily="18" charset="0"/>
                              </a:rPr>
                            </m:ctrlPr>
                          </m:sSubPr>
                          <m:e>
                            <m:d>
                              <m:dPr>
                                <m:begChr m:val="|"/>
                                <m:endChr m:val="|"/>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a:latin typeface="Cambria Math" panose="02040503050406030204" pitchFamily="18" charset="0"/>
                                      </a:rPr>
                                      <m:t>𝑬𝑮</m:t>
                                    </m:r>
                                  </m:sub>
                                </m:sSub>
                              </m:e>
                            </m:d>
                          </m:e>
                          <m:sub>
                            <m:r>
                              <a:rPr lang="en-US" sz="1600" b="1" i="1">
                                <a:latin typeface="Cambria Math" panose="02040503050406030204" pitchFamily="18" charset="0"/>
                              </a:rPr>
                              <m:t>𝟎</m:t>
                            </m:r>
                          </m:sub>
                        </m:sSub>
                        <m:r>
                          <m:rPr>
                            <m:nor/>
                          </m:rPr>
                          <a:rPr lang="en-US" sz="1600" b="1" dirty="0"/>
                          <m:t>}</m:t>
                        </m:r>
                      </m:e>
                    </m:d>
                  </m:oMath>
                </a14:m>
                <a:endParaRPr lang="en-US" sz="1600" b="1" dirty="0"/>
              </a:p>
              <a:p>
                <a:pPr lvl="2"/>
                <a:r>
                  <a:rPr lang="en-US" sz="1200" b="1" dirty="0"/>
                  <a:t>Where</a:t>
                </a:r>
                <a14:m>
                  <m:oMath xmlns:m="http://schemas.openxmlformats.org/officeDocument/2006/math">
                    <m:sSubSup>
                      <m:sSubSupPr>
                        <m:ctrlPr>
                          <a:rPr lang="en-US" sz="1200" b="1" i="1">
                            <a:latin typeface="Cambria Math" panose="02040503050406030204" pitchFamily="18" charset="0"/>
                          </a:rPr>
                        </m:ctrlPr>
                      </m:sSubSupPr>
                      <m:e>
                        <m:r>
                          <a:rPr lang="en-US" sz="1200" b="1" i="1" smtClean="0">
                            <a:latin typeface="Cambria Math" panose="02040503050406030204" pitchFamily="18" charset="0"/>
                          </a:rPr>
                          <m:t> </m:t>
                        </m:r>
                        <m:sSubSup>
                          <m:sSubSupPr>
                            <m:ctrlPr>
                              <a:rPr lang="en-US" sz="1200" b="1" i="1" smtClean="0">
                                <a:latin typeface="Cambria Math" panose="02040503050406030204" pitchFamily="18" charset="0"/>
                              </a:rPr>
                            </m:ctrlPr>
                          </m:sSubSupPr>
                          <m:e>
                            <m:r>
                              <a:rPr lang="en-US" sz="1200" b="1" i="1" smtClean="0">
                                <a:latin typeface="Cambria Math" panose="02040503050406030204" pitchFamily="18" charset="0"/>
                              </a:rPr>
                              <m:t>𝜽</m:t>
                            </m:r>
                          </m:e>
                          <m:sub>
                            <m:r>
                              <a:rPr lang="en-US" sz="1200" b="1" i="1" smtClean="0">
                                <a:latin typeface="Cambria Math" panose="02040503050406030204" pitchFamily="18" charset="0"/>
                              </a:rPr>
                              <m:t>𝑬𝑮</m:t>
                            </m:r>
                          </m:sub>
                          <m:sup>
                            <m:r>
                              <a:rPr lang="en-US" sz="1200" b="1" i="1" smtClean="0">
                                <a:latin typeface="Cambria Math" panose="02040503050406030204" pitchFamily="18" charset="0"/>
                              </a:rPr>
                              <m:t>&lt;</m:t>
                            </m:r>
                            <m:r>
                              <a:rPr lang="en-US" sz="1200" b="1" i="1" smtClean="0">
                                <a:latin typeface="Cambria Math" panose="02040503050406030204" pitchFamily="18" charset="0"/>
                              </a:rPr>
                              <m:t>𝒕</m:t>
                            </m:r>
                            <m:r>
                              <a:rPr lang="en-US" sz="1200" b="1" i="1" smtClean="0">
                                <a:latin typeface="Cambria Math" panose="02040503050406030204" pitchFamily="18" charset="0"/>
                              </a:rPr>
                              <m:t>&gt;</m:t>
                            </m:r>
                          </m:sup>
                        </m:sSubSup>
                        <m:r>
                          <a:rPr lang="en-US" sz="1200" b="1" i="1" smtClean="0">
                            <a:latin typeface="Cambria Math" panose="02040503050406030204" pitchFamily="18" charset="0"/>
                          </a:rPr>
                          <m:t> → </m:t>
                        </m:r>
                        <m:r>
                          <a:rPr lang="en-US" sz="1200" b="1" i="1">
                            <a:latin typeface="Cambria Math" panose="02040503050406030204" pitchFamily="18" charset="0"/>
                          </a:rPr>
                          <m:t>𝜽</m:t>
                        </m:r>
                      </m:e>
                      <m:sub>
                        <m:r>
                          <a:rPr lang="en-US" sz="1200" b="1" i="1">
                            <a:latin typeface="Cambria Math" panose="02040503050406030204" pitchFamily="18" charset="0"/>
                          </a:rPr>
                          <m:t>𝑬𝑮</m:t>
                        </m:r>
                      </m:sub>
                      <m:sup>
                        <m:r>
                          <a:rPr lang="en-US" sz="1200" b="1" i="1">
                            <a:latin typeface="Cambria Math" panose="02040503050406030204" pitchFamily="18" charset="0"/>
                          </a:rPr>
                          <m:t>′</m:t>
                        </m:r>
                      </m:sup>
                    </m:sSubSup>
                  </m:oMath>
                </a14:m>
                <a:r>
                  <a:rPr lang="en-US" sz="1200" b="1" dirty="0"/>
                  <a:t>indicates fine tuning novel abstraction params of </a:t>
                </a:r>
                <a:r>
                  <a:rPr lang="en-US" sz="1200" b="1" dirty="0" err="1"/>
                  <a:t>EGen</a:t>
                </a:r>
                <a:endParaRPr lang="en-US" sz="1200" b="1" dirty="0"/>
              </a:p>
              <a:p>
                <a:pPr lvl="1"/>
                <a:r>
                  <a:rPr lang="en-US" sz="1600" b="1" dirty="0"/>
                  <a:t>Fit: </a:t>
                </a:r>
                <a14:m>
                  <m:oMath xmlns:m="http://schemas.openxmlformats.org/officeDocument/2006/math">
                    <m:sSubSup>
                      <m:sSubSupPr>
                        <m:ctrlPr>
                          <a:rPr lang="en-US" sz="1600" b="1" i="1">
                            <a:latin typeface="Cambria Math" panose="02040503050406030204" pitchFamily="18" charset="0"/>
                          </a:rPr>
                        </m:ctrlPr>
                      </m:sSubSupPr>
                      <m:e>
                        <m:r>
                          <a:rPr lang="en-US" sz="1600" b="1" i="1">
                            <a:latin typeface="Cambria Math" panose="02040503050406030204" pitchFamily="18" charset="0"/>
                          </a:rPr>
                          <m:t>𝜽</m:t>
                        </m:r>
                      </m:e>
                      <m:sub>
                        <m:r>
                          <a:rPr lang="en-US" sz="1600" b="1" i="1">
                            <a:latin typeface="Cambria Math" panose="02040503050406030204" pitchFamily="18" charset="0"/>
                          </a:rPr>
                          <m:t>𝑬𝑮</m:t>
                        </m:r>
                      </m:sub>
                      <m:sup>
                        <m:r>
                          <a:rPr lang="en-US" sz="1600" b="1" i="1">
                            <a:latin typeface="Cambria Math" panose="02040503050406030204" pitchFamily="18" charset="0"/>
                          </a:rPr>
                          <m:t>&lt;</m:t>
                        </m:r>
                        <m:r>
                          <a:rPr lang="en-US" sz="1600" b="1" i="1">
                            <a:latin typeface="Cambria Math" panose="02040503050406030204" pitchFamily="18" charset="0"/>
                          </a:rPr>
                          <m:t>𝒕</m:t>
                        </m:r>
                        <m:r>
                          <a:rPr lang="en-US" sz="1600" b="1" i="1">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&gt;</m:t>
                        </m:r>
                      </m:sup>
                    </m:sSubSup>
                    <m:r>
                      <a:rPr lang="en-US" sz="1600" b="1" i="1">
                        <a:latin typeface="Cambria Math" panose="02040503050406030204" pitchFamily="18" charset="0"/>
                      </a:rPr>
                      <m:t>  </m:t>
                    </m:r>
                    <m:r>
                      <a:rPr lang="en-US" sz="1600" b="1" i="1">
                        <a:latin typeface="Cambria Math" panose="02040503050406030204" pitchFamily="18" charset="0"/>
                      </a:rPr>
                      <m:t>𝒂𝒓𝒈𝒎𝒂</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a:latin typeface="Cambria Math" panose="02040503050406030204" pitchFamily="18" charset="0"/>
                              </a:rPr>
                              <m:t>𝑬𝑮</m:t>
                            </m:r>
                          </m:sub>
                        </m:sSub>
                      </m:sub>
                    </m:sSub>
                    <m:r>
                      <a:rPr lang="en-US" sz="1600" b="1" i="1">
                        <a:latin typeface="Cambria Math" panose="02040503050406030204" pitchFamily="18" charset="0"/>
                      </a:rPr>
                      <m:t> {</m:t>
                    </m:r>
                    <m:r>
                      <a:rPr lang="en-US" sz="1600" b="1" i="1">
                        <a:latin typeface="Cambria Math" panose="02040503050406030204" pitchFamily="18" charset="0"/>
                      </a:rPr>
                      <m:t>𝑨𝑰</m:t>
                    </m:r>
                    <m:sSup>
                      <m:sSupPr>
                        <m:ctrlPr>
                          <a:rPr lang="en-US" sz="1600" b="1" i="1">
                            <a:latin typeface="Cambria Math" panose="02040503050406030204" pitchFamily="18" charset="0"/>
                          </a:rPr>
                        </m:ctrlPr>
                      </m:sSupPr>
                      <m:e>
                        <m:r>
                          <a:rPr lang="en-US" sz="1600" b="1" i="1">
                            <a:latin typeface="Cambria Math" panose="02040503050406030204" pitchFamily="18" charset="0"/>
                          </a:rPr>
                          <m:t>𝑪</m:t>
                        </m:r>
                      </m:e>
                      <m:sup>
                        <m:r>
                          <a:rPr lang="en-US" sz="1600" b="1" i="1">
                            <a:latin typeface="Cambria Math" panose="02040503050406030204" pitchFamily="18" charset="0"/>
                          </a:rPr>
                          <m:t>′</m:t>
                        </m:r>
                      </m:sup>
                    </m:sSup>
                    <m:d>
                      <m:dPr>
                        <m:endChr m:val="|"/>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a:latin typeface="Cambria Math" panose="02040503050406030204" pitchFamily="18" charset="0"/>
                              </a:rPr>
                              <m:t>𝑬𝑮</m:t>
                            </m:r>
                          </m:sub>
                        </m:sSub>
                      </m:e>
                    </m:d>
                    <m:sSup>
                      <m:sSupPr>
                        <m:ctrlPr>
                          <a:rPr lang="en-US" sz="1600" b="1" i="1">
                            <a:latin typeface="Cambria Math" panose="02040503050406030204" pitchFamily="18" charset="0"/>
                          </a:rPr>
                        </m:ctrlPr>
                      </m:sSupPr>
                      <m:e>
                        <m:r>
                          <a:rPr lang="en-US" sz="1600" b="1" i="1">
                            <a:latin typeface="Cambria Math" panose="02040503050406030204" pitchFamily="18" charset="0"/>
                          </a:rPr>
                          <m:t>𝑫</m:t>
                        </m:r>
                      </m:e>
                      <m:sup>
                        <m:r>
                          <a:rPr lang="en-US" sz="1600" b="1" i="1">
                            <a:latin typeface="Cambria Math" panose="02040503050406030204" pitchFamily="18" charset="0"/>
                          </a:rPr>
                          <m:t>&lt;</m:t>
                        </m:r>
                        <m:r>
                          <a:rPr lang="en-US" sz="1600" b="1" i="1">
                            <a:latin typeface="Cambria Math" panose="02040503050406030204" pitchFamily="18" charset="0"/>
                          </a:rPr>
                          <m:t>𝒕</m:t>
                        </m:r>
                        <m:r>
                          <a:rPr lang="en-US" sz="1600" b="1" i="1">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&gt;</m:t>
                        </m:r>
                      </m:sup>
                    </m:sSup>
                    <m:r>
                      <a:rPr lang="en-US" sz="1600" b="1" i="1">
                        <a:latin typeface="Cambria Math" panose="02040503050406030204" pitchFamily="18" charset="0"/>
                      </a:rPr>
                      <m:t>, </m:t>
                    </m:r>
                    <m:r>
                      <a:rPr lang="en-US" sz="1600" b="1" i="1">
                        <a:latin typeface="Cambria Math" panose="02040503050406030204" pitchFamily="18" charset="0"/>
                      </a:rPr>
                      <m:t>𝑿</m:t>
                    </m:r>
                    <m:r>
                      <a:rPr lang="en-US" sz="1600" b="1" i="1">
                        <a:latin typeface="Cambria Math" panose="02040503050406030204" pitchFamily="18" charset="0"/>
                      </a:rPr>
                      <m:t>,  </m:t>
                    </m:r>
                    <m:r>
                      <a:rPr lang="en-US" sz="1600" b="1" i="1">
                        <a:latin typeface="Cambria Math" panose="02040503050406030204" pitchFamily="18" charset="0"/>
                      </a:rPr>
                      <m:t>𝑳</m:t>
                    </m:r>
                    <m:r>
                      <a:rPr lang="en-US" sz="1600" b="1" i="1">
                        <a:latin typeface="Cambria Math" panose="02040503050406030204" pitchFamily="18" charset="0"/>
                      </a:rPr>
                      <m:t>)}=</m:t>
                    </m:r>
                    <m:r>
                      <a:rPr lang="en-US" sz="1600" b="1" i="1">
                        <a:latin typeface="Cambria Math" panose="02040503050406030204" pitchFamily="18" charset="0"/>
                      </a:rPr>
                      <m:t>𝒂𝒓𝒈𝒎𝒂</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a:latin typeface="Cambria Math" panose="02040503050406030204" pitchFamily="18" charset="0"/>
                              </a:rPr>
                              <m:t>𝑬𝑮</m:t>
                            </m:r>
                          </m:sub>
                        </m:sSub>
                      </m:sub>
                    </m:sSub>
                    <m:r>
                      <a:rPr lang="en-US" sz="1600" b="1" i="1">
                        <a:latin typeface="Cambria Math" panose="02040503050406030204" pitchFamily="18" charset="0"/>
                      </a:rPr>
                      <m:t>{</m:t>
                    </m:r>
                    <m:func>
                      <m:funcPr>
                        <m:ctrlPr>
                          <a:rPr lang="en-US" sz="1600" b="1" i="1">
                            <a:latin typeface="Cambria Math" panose="02040503050406030204" pitchFamily="18" charset="0"/>
                          </a:rPr>
                        </m:ctrlPr>
                      </m:funcPr>
                      <m:fName>
                        <m:r>
                          <a:rPr lang="en-US" sz="1600" b="1" i="1">
                            <a:latin typeface="Cambria Math" panose="02040503050406030204" pitchFamily="18" charset="0"/>
                          </a:rPr>
                          <m:t>𝒍𝒐𝒈</m:t>
                        </m:r>
                      </m:fName>
                      <m:e>
                        <m:func>
                          <m:funcPr>
                            <m:ctrlPr>
                              <a:rPr lang="en-US" sz="1600" b="1" i="1">
                                <a:latin typeface="Cambria Math" panose="02040503050406030204" pitchFamily="18" charset="0"/>
                              </a:rPr>
                            </m:ctrlPr>
                          </m:funcPr>
                          <m:fName>
                            <m:r>
                              <a:rPr lang="en-US" sz="1600" b="1" i="1">
                                <a:latin typeface="Cambria Math" panose="02040503050406030204" pitchFamily="18" charset="0"/>
                              </a:rPr>
                              <m:t>𝑷𝒓</m:t>
                            </m:r>
                          </m:fName>
                          <m:e>
                            <m:d>
                              <m:dPr>
                                <m:begChr m:val="["/>
                                <m:endChr m:val="]"/>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r>
                                      <a:rPr lang="en-US" sz="1600" b="1" i="1">
                                        <a:latin typeface="Cambria Math" panose="02040503050406030204" pitchFamily="18" charset="0"/>
                                      </a:rPr>
                                      <m:t>𝑭</m:t>
                                    </m:r>
                                  </m:e>
                                  <m:sub>
                                    <m:r>
                                      <a:rPr lang="en-US" sz="1600" b="1" i="1">
                                        <a:latin typeface="Cambria Math" panose="02040503050406030204" pitchFamily="18" charset="0"/>
                                      </a:rPr>
                                      <m:t>𝑿</m:t>
                                    </m:r>
                                  </m:sub>
                                </m:sSub>
                                <m:r>
                                  <a:rPr lang="en-US" sz="1600" b="1" i="1">
                                    <a:latin typeface="Cambria Math" panose="02040503050406030204" pitchFamily="18" charset="0"/>
                                  </a:rPr>
                                  <m:t>=</m:t>
                                </m:r>
                                <m:r>
                                  <a:rPr lang="en-US" sz="1600" b="1" i="1">
                                    <a:latin typeface="Cambria Math" panose="02040503050406030204" pitchFamily="18" charset="0"/>
                                  </a:rPr>
                                  <m:t>𝑳</m:t>
                                </m:r>
                              </m:e>
                              <m:e>
                                <m:r>
                                  <a:rPr lang="en-US" sz="1600" b="1" i="1">
                                    <a:latin typeface="Cambria Math" panose="02040503050406030204" pitchFamily="18" charset="0"/>
                                  </a:rPr>
                                  <m:t>𝑫</m:t>
                                </m:r>
                                <m:r>
                                  <a:rPr lang="en-US" sz="1600" b="1" i="1">
                                    <a:latin typeface="Cambria Math" panose="02040503050406030204" pitchFamily="18" charset="0"/>
                                  </a:rPr>
                                  <m:t>, </m:t>
                                </m:r>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a:latin typeface="Cambria Math" panose="02040503050406030204" pitchFamily="18" charset="0"/>
                                      </a:rPr>
                                      <m:t>𝑬𝑮</m:t>
                                    </m:r>
                                  </m:sub>
                                </m:sSub>
                                <m:r>
                                  <a:rPr lang="en-US" sz="1600" b="1" i="1">
                                    <a:latin typeface="Cambria Math" panose="02040503050406030204" pitchFamily="18" charset="0"/>
                                  </a:rPr>
                                  <m:t>, </m:t>
                                </m:r>
                                <m:r>
                                  <a:rPr lang="en-US" sz="1600" b="1" i="1">
                                    <a:latin typeface="Cambria Math" panose="02040503050406030204" pitchFamily="18" charset="0"/>
                                  </a:rPr>
                                  <m:t>𝑿</m:t>
                                </m:r>
                              </m:e>
                            </m:d>
                          </m:e>
                        </m:func>
                      </m:e>
                    </m:func>
                    <m:r>
                      <a:rPr lang="en-US" sz="1600" b="1" i="1">
                        <a:latin typeface="Cambria Math" panose="02040503050406030204" pitchFamily="18" charset="0"/>
                      </a:rPr>
                      <m:t>−</m:t>
                    </m:r>
                    <m:sSub>
                      <m:sSubPr>
                        <m:ctrlPr>
                          <a:rPr lang="en-US" sz="1600" b="1" i="1">
                            <a:latin typeface="Cambria Math" panose="02040503050406030204" pitchFamily="18" charset="0"/>
                          </a:rPr>
                        </m:ctrlPr>
                      </m:sSubPr>
                      <m:e>
                        <m:d>
                          <m:dPr>
                            <m:begChr m:val="|"/>
                            <m:endChr m:val="|"/>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a:latin typeface="Cambria Math" panose="02040503050406030204" pitchFamily="18" charset="0"/>
                                  </a:rPr>
                                  <m:t>𝑬𝑮</m:t>
                                </m:r>
                              </m:sub>
                            </m:sSub>
                          </m:e>
                        </m:d>
                      </m:e>
                      <m:sub>
                        <m:r>
                          <a:rPr lang="en-US" sz="1600" b="1" i="1">
                            <a:latin typeface="Cambria Math" panose="02040503050406030204" pitchFamily="18" charset="0"/>
                          </a:rPr>
                          <m:t>𝟎</m:t>
                        </m:r>
                      </m:sub>
                    </m:sSub>
                    <m:r>
                      <m:rPr>
                        <m:nor/>
                      </m:rPr>
                      <a:rPr lang="en-US" sz="1600" b="1" dirty="0"/>
                      <m:t>}</m:t>
                    </m:r>
                    <m:r>
                      <a:rPr lang="en-US" sz="1600" b="1" i="1">
                        <a:latin typeface="Cambria Math" panose="02040503050406030204" pitchFamily="18" charset="0"/>
                      </a:rPr>
                      <m:t>}</m:t>
                    </m:r>
                  </m:oMath>
                </a14:m>
                <a:endParaRPr lang="en-US" sz="2000" dirty="0"/>
              </a:p>
              <a:p>
                <a:r>
                  <a:rPr lang="en-US" sz="1800" dirty="0"/>
                  <a:t>where</a:t>
                </a:r>
              </a:p>
              <a:p>
                <a:pPr lvl="1"/>
                <a14:m>
                  <m:oMath xmlns:m="http://schemas.openxmlformats.org/officeDocument/2006/math">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Pr</m:t>
                        </m:r>
                      </m:fName>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𝑙</m:t>
                            </m:r>
                          </m:e>
                          <m:e>
                            <m:r>
                              <a:rPr lang="en-US" sz="1600" i="1">
                                <a:latin typeface="Cambria Math" panose="02040503050406030204" pitchFamily="18" charset="0"/>
                              </a:rPr>
                              <m:t>𝐷</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𝐸𝐺</m:t>
                                </m:r>
                              </m:sub>
                            </m:sSub>
                            <m:r>
                              <a:rPr lang="en-US" sz="1600" i="1">
                                <a:latin typeface="Cambria Math" panose="02040503050406030204" pitchFamily="18" charset="0"/>
                              </a:rPr>
                              <m:t>,</m:t>
                            </m:r>
                            <m:r>
                              <a:rPr lang="en-US" sz="1600" i="1">
                                <a:latin typeface="Cambria Math" panose="02040503050406030204" pitchFamily="18" charset="0"/>
                              </a:rPr>
                              <m:t>𝑥</m:t>
                            </m:r>
                          </m:e>
                        </m:d>
                        <m:r>
                          <a:rPr lang="en-US" sz="1600" i="1">
                            <a:latin typeface="Cambria Math" panose="02040503050406030204" pitchFamily="18" charset="0"/>
                          </a:rPr>
                          <m:t>=</m:t>
                        </m:r>
                        <m:r>
                          <a:rPr lang="en-US" sz="1600" i="1">
                            <a:latin typeface="Cambria Math" panose="02040503050406030204" pitchFamily="18" charset="0"/>
                          </a:rPr>
                          <m:t>𝐸𝐺𝑒𝑛</m:t>
                        </m:r>
                        <m:d>
                          <m:dPr>
                            <m:ctrlPr>
                              <a:rPr lang="en-US" sz="1600" i="1">
                                <a:latin typeface="Cambria Math" panose="02040503050406030204" pitchFamily="18" charset="0"/>
                              </a:rPr>
                            </m:ctrlPr>
                          </m:dPr>
                          <m:e>
                            <m:r>
                              <a:rPr lang="en-US" sz="1600" i="1">
                                <a:latin typeface="Cambria Math" panose="02040503050406030204" pitchFamily="18" charset="0"/>
                              </a:rPr>
                              <m:t>𝑥</m:t>
                            </m:r>
                          </m:e>
                        </m:d>
                        <m:r>
                          <a:rPr lang="en-US" sz="1600" i="1">
                            <a:latin typeface="Cambria Math" panose="02040503050406030204" pitchFamily="18" charset="0"/>
                          </a:rPr>
                          <m:t>,       </m:t>
                        </m:r>
                        <m:r>
                          <a:rPr lang="en-US" sz="1600" i="1">
                            <a:latin typeface="Cambria Math" panose="02040503050406030204" pitchFamily="18" charset="0"/>
                          </a:rPr>
                          <m:t>𝑥</m:t>
                        </m:r>
                        <m:r>
                          <a:rPr lang="en-US" sz="1600" i="1">
                            <a:latin typeface="Cambria Math" panose="02040503050406030204" pitchFamily="18" charset="0"/>
                          </a:rPr>
                          <m:t>=&lt;</m:t>
                        </m:r>
                        <m:r>
                          <a:rPr lang="en-US" sz="1600" i="1">
                            <a:latin typeface="Cambria Math" panose="02040503050406030204" pitchFamily="18" charset="0"/>
                          </a:rPr>
                          <m:t>𝑡</m:t>
                        </m:r>
                        <m:r>
                          <a:rPr lang="en-US" sz="1600" i="1">
                            <a:latin typeface="Cambria Math" panose="02040503050406030204" pitchFamily="18" charset="0"/>
                          </a:rPr>
                          <m:t>, </m:t>
                        </m:r>
                        <m:r>
                          <a:rPr lang="en-US" sz="1600" i="1">
                            <a:latin typeface="Cambria Math" panose="02040503050406030204" pitchFamily="18" charset="0"/>
                          </a:rPr>
                          <m:t>𝑝𝑠</m:t>
                        </m:r>
                        <m:r>
                          <a:rPr lang="en-US" sz="1600" i="1">
                            <a:latin typeface="Cambria Math" panose="02040503050406030204" pitchFamily="18" charset="0"/>
                          </a:rPr>
                          <m:t>, </m:t>
                        </m:r>
                        <m:r>
                          <a:rPr lang="en-US" sz="1600" i="1">
                            <a:latin typeface="Cambria Math" panose="02040503050406030204" pitchFamily="18" charset="0"/>
                          </a:rPr>
                          <m:t>𝑠</m:t>
                        </m:r>
                        <m:r>
                          <a:rPr lang="en-US" sz="1600" i="1">
                            <a:latin typeface="Cambria Math" panose="02040503050406030204" pitchFamily="18" charset="0"/>
                          </a:rPr>
                          <m:t>&gt;</m:t>
                        </m:r>
                      </m:e>
                    </m:func>
                  </m:oMath>
                </a14:m>
                <a:r>
                  <a:rPr lang="en-US" sz="1600" dirty="0"/>
                  <a:t>        (</a:t>
                </a:r>
                <a:r>
                  <a:rPr lang="en-US" sz="1600" dirty="0" err="1"/>
                  <a:t>AutoRegressive</a:t>
                </a:r>
                <a:r>
                  <a:rPr lang="en-US" sz="1600" dirty="0"/>
                  <a:t>, AR)</a:t>
                </a:r>
                <a:endParaRPr lang="en-US" sz="1600" i="1" dirty="0">
                  <a:latin typeface="Cambria Math" panose="02040503050406030204" pitchFamily="18" charset="0"/>
                </a:endParaRPr>
              </a:p>
              <a:p>
                <a:pPr lvl="1"/>
                <a14:m>
                  <m:oMath xmlns:m="http://schemas.openxmlformats.org/officeDocument/2006/math">
                    <m:r>
                      <a:rPr lang="en-US" sz="1600" i="1">
                        <a:latin typeface="Cambria Math" panose="02040503050406030204" pitchFamily="18" charset="0"/>
                      </a:rPr>
                      <m:t>𝐴𝐼</m:t>
                    </m:r>
                    <m:sSup>
                      <m:sSupPr>
                        <m:ctrlPr>
                          <a:rPr lang="en-US" sz="1600" i="1">
                            <a:latin typeface="Cambria Math" panose="02040503050406030204" pitchFamily="18" charset="0"/>
                          </a:rPr>
                        </m:ctrlPr>
                      </m:sSupPr>
                      <m:e>
                        <m:r>
                          <a:rPr lang="en-US" sz="1600" i="1">
                            <a:latin typeface="Cambria Math" panose="02040503050406030204" pitchFamily="18" charset="0"/>
                          </a:rPr>
                          <m:t>𝐶</m:t>
                        </m:r>
                      </m:e>
                      <m:sup>
                        <m:r>
                          <a:rPr lang="en-US" sz="1600" i="1">
                            <a:latin typeface="Cambria Math" panose="02040503050406030204" pitchFamily="18" charset="0"/>
                          </a:rPr>
                          <m:t>′</m:t>
                        </m:r>
                      </m:sup>
                    </m:sSup>
                    <m:r>
                      <a:rPr lang="en-US" sz="1600" i="1">
                        <a:latin typeface="Cambria Math" panose="02040503050406030204" pitchFamily="18" charset="0"/>
                      </a:rPr>
                      <m:t>(</m:t>
                    </m:r>
                    <m:r>
                      <a:rPr lang="en-US" sz="1600" i="1">
                        <a:latin typeface="Cambria Math" panose="02040503050406030204" pitchFamily="18" charset="0"/>
                      </a:rPr>
                      <m:t>𝐷</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𝐹</m:t>
                        </m:r>
                      </m:e>
                      <m:sub>
                        <m:r>
                          <a:rPr lang="en-US" sz="1600" i="1">
                            <a:latin typeface="Cambria Math" panose="02040503050406030204" pitchFamily="18" charset="0"/>
                          </a:rPr>
                          <m:t>𝑥</m:t>
                        </m:r>
                      </m:sub>
                    </m:sSub>
                    <m:r>
                      <a:rPr lang="en-US" sz="1600" i="1">
                        <a:latin typeface="Cambria Math" panose="02040503050406030204" pitchFamily="18" charset="0"/>
                      </a:rPr>
                      <m:t>, </m:t>
                    </m:r>
                    <m:r>
                      <a:rPr lang="en-US" sz="1600" i="1">
                        <a:latin typeface="Cambria Math" panose="02040503050406030204" pitchFamily="18" charset="0"/>
                      </a:rPr>
                      <m:t>𝑋</m:t>
                    </m:r>
                    <m:r>
                      <a:rPr lang="en-US" sz="1600" i="1">
                        <a:latin typeface="Cambria Math" panose="02040503050406030204" pitchFamily="18" charset="0"/>
                      </a:rPr>
                      <m:t>)=</m:t>
                    </m:r>
                    <m:func>
                      <m:funcPr>
                        <m:ctrlPr>
                          <a:rPr lang="en-US" sz="1600" i="1">
                            <a:latin typeface="Cambria Math" panose="02040503050406030204" pitchFamily="18" charset="0"/>
                          </a:rPr>
                        </m:ctrlPr>
                      </m:funcPr>
                      <m:fName>
                        <m:limLow>
                          <m:limLowPr>
                            <m:ctrlPr>
                              <a:rPr lang="en-US" sz="1600" i="1">
                                <a:latin typeface="Cambria Math" panose="02040503050406030204" pitchFamily="18" charset="0"/>
                              </a:rPr>
                            </m:ctrlPr>
                          </m:limLowPr>
                          <m:e>
                            <m:r>
                              <m:rPr>
                                <m:sty m:val="p"/>
                              </m:rPr>
                              <a:rPr lang="en-US" sz="1600" i="1">
                                <a:latin typeface="Cambria Math" panose="02040503050406030204" pitchFamily="18" charset="0"/>
                              </a:rPr>
                              <m:t>max</m:t>
                            </m:r>
                          </m:e>
                          <m:lim>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𝐷</m:t>
                                </m:r>
                              </m:sub>
                            </m:sSub>
                          </m:lim>
                        </m:limLow>
                      </m:fName>
                      <m:e>
                        <m:r>
                          <a:rPr lang="en-US" sz="1600" i="1">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i="1">
                                <a:latin typeface="Cambria Math" panose="02040503050406030204" pitchFamily="18" charset="0"/>
                              </a:rPr>
                              <m:t>log</m:t>
                            </m:r>
                          </m:fName>
                          <m:e>
                            <m:r>
                              <m:rPr>
                                <m:sty m:val="p"/>
                              </m:rPr>
                              <a:rPr lang="en-US" sz="1600" i="1">
                                <a:latin typeface="Cambria Math" panose="02040503050406030204" pitchFamily="18" charset="0"/>
                              </a:rPr>
                              <m:t>P</m:t>
                            </m:r>
                            <m:func>
                              <m:funcPr>
                                <m:ctrlPr>
                                  <a:rPr lang="en-US" sz="1600" i="1">
                                    <a:latin typeface="Cambria Math" panose="02040503050406030204" pitchFamily="18" charset="0"/>
                                  </a:rPr>
                                </m:ctrlPr>
                              </m:funcPr>
                              <m:fName>
                                <m:r>
                                  <m:rPr>
                                    <m:sty m:val="p"/>
                                  </m:rPr>
                                  <a:rPr lang="en-US" sz="1600" i="1">
                                    <a:latin typeface="Cambria Math" panose="02040503050406030204" pitchFamily="18" charset="0"/>
                                  </a:rPr>
                                  <m:t>r</m:t>
                                </m:r>
                              </m:fName>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𝑋</m:t>
                                    </m:r>
                                  </m:e>
                                  <m:e>
                                    <m:r>
                                      <a:rPr lang="en-US" sz="1600" i="1">
                                        <a:latin typeface="Cambria Math" panose="02040503050406030204" pitchFamily="18" charset="0"/>
                                      </a:rPr>
                                      <m:t>𝐷</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𝐷</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𝐹</m:t>
                                        </m:r>
                                      </m:e>
                                      <m:sub>
                                        <m:r>
                                          <a:rPr lang="en-US" sz="1600" i="1">
                                            <a:latin typeface="Cambria Math" panose="02040503050406030204" pitchFamily="18" charset="0"/>
                                          </a:rPr>
                                          <m:t>𝑥</m:t>
                                        </m:r>
                                      </m:sub>
                                    </m:sSub>
                                  </m:e>
                                </m:d>
                              </m:e>
                            </m:func>
                          </m:e>
                        </m:func>
                      </m:e>
                    </m:func>
                    <m:r>
                      <a:rPr lang="en-US" sz="1600" i="1">
                        <a:latin typeface="Cambria Math" panose="02040503050406030204" pitchFamily="18" charset="0"/>
                      </a:rPr>
                      <m:t>− </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𝐷</m:t>
                                </m:r>
                              </m:sub>
                            </m:sSub>
                          </m:e>
                        </m:d>
                      </m:e>
                      <m:sub>
                        <m:r>
                          <a:rPr lang="en-US" sz="1600" i="1">
                            <a:latin typeface="Cambria Math" panose="02040503050406030204" pitchFamily="18" charset="0"/>
                          </a:rPr>
                          <m:t>0</m:t>
                        </m:r>
                      </m:sub>
                    </m:sSub>
                    <m:r>
                      <a:rPr lang="en-US" sz="1600" i="1">
                        <a:latin typeface="Cambria Math" panose="02040503050406030204" pitchFamily="18" charset="0"/>
                      </a:rPr>
                      <m:t>}</m:t>
                    </m:r>
                  </m:oMath>
                </a14:m>
                <a:endParaRPr lang="en-US" sz="1600" dirty="0"/>
              </a:p>
              <a:p>
                <a:pPr lvl="1"/>
                <a14:m>
                  <m:oMath xmlns:m="http://schemas.openxmlformats.org/officeDocument/2006/math">
                    <m:func>
                      <m:funcPr>
                        <m:ctrlPr>
                          <a:rPr lang="en-US" sz="1600" i="1">
                            <a:latin typeface="Cambria Math" panose="02040503050406030204" pitchFamily="18" charset="0"/>
                          </a:rPr>
                        </m:ctrlPr>
                      </m:funcPr>
                      <m:fName>
                        <m:limLow>
                          <m:limLowPr>
                            <m:ctrlPr>
                              <a:rPr lang="en-US" sz="1600" i="1">
                                <a:latin typeface="Cambria Math" panose="02040503050406030204" pitchFamily="18" charset="0"/>
                              </a:rPr>
                            </m:ctrlPr>
                          </m:limLowPr>
                          <m:e>
                            <m:r>
                              <m:rPr>
                                <m:sty m:val="p"/>
                              </m:rPr>
                              <a:rPr lang="en-US" sz="1600">
                                <a:latin typeface="Cambria Math" panose="02040503050406030204" pitchFamily="18" charset="0"/>
                              </a:rPr>
                              <m:t>max</m:t>
                            </m:r>
                          </m:e>
                          <m:lim>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𝐷</m:t>
                                </m:r>
                              </m:sub>
                            </m:sSub>
                          </m:lim>
                        </m:limLow>
                      </m:fName>
                      <m:e>
                        <m:r>
                          <a:rPr lang="en-US" sz="1600" i="1">
                            <a:latin typeface="Cambria Math" panose="02040503050406030204" pitchFamily="18" charset="0"/>
                          </a:rPr>
                          <m:t>…</m:t>
                        </m:r>
                      </m:e>
                    </m:func>
                    <m:r>
                      <a:rPr lang="en-US" sz="1600" i="1">
                        <a:latin typeface="Cambria Math" panose="02040503050406030204" pitchFamily="18" charset="0"/>
                      </a:rPr>
                      <m:t> </m:t>
                    </m:r>
                  </m:oMath>
                </a14:m>
                <a:r>
                  <a:rPr lang="en-US" sz="1600" dirty="0"/>
                  <a:t>approximates integral (by choosing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𝐷</m:t>
                        </m:r>
                      </m:sub>
                    </m:sSub>
                  </m:oMath>
                </a14:m>
                <a:r>
                  <a:rPr lang="en-US" sz="1600" dirty="0"/>
                  <a:t> that contributes most to integral)</a:t>
                </a:r>
              </a:p>
              <a:p>
                <a:pPr lvl="1"/>
                <a14:m>
                  <m:oMath xmlns:m="http://schemas.openxmlformats.org/officeDocument/2006/math">
                    <m:sSub>
                      <m:sSubPr>
                        <m:ctrlPr>
                          <a:rPr lang="en-US" sz="1600" i="1">
                            <a:latin typeface="Cambria Math" panose="02040503050406030204" pitchFamily="18" charset="0"/>
                          </a:rPr>
                        </m:ctrlPr>
                      </m:sSubPr>
                      <m:e>
                        <m:r>
                          <a:rPr lang="en-US" sz="1600" b="0" i="1">
                            <a:latin typeface="Cambria Math" panose="02040503050406030204" pitchFamily="18" charset="0"/>
                          </a:rPr>
                          <m:t>𝐹</m:t>
                        </m:r>
                      </m:e>
                      <m:sub>
                        <m:r>
                          <a:rPr lang="en-US" sz="1600" b="0" i="1">
                            <a:latin typeface="Cambria Math" panose="02040503050406030204" pitchFamily="18" charset="0"/>
                          </a:rPr>
                          <m:t>𝑋</m:t>
                        </m:r>
                      </m:sub>
                    </m:sSub>
                  </m:oMath>
                </a14:m>
                <a:r>
                  <a:rPr lang="en-US" sz="1600" dirty="0"/>
                  <a:t> = L (frontier = batch of valid lemmas)</a:t>
                </a:r>
              </a:p>
              <a:p>
                <a:pPr lvl="1"/>
                <a:r>
                  <a:rPr lang="en-US" sz="1600" dirty="0"/>
                  <a:t>X = tasks = {x1, x2, … , }</a:t>
                </a:r>
              </a:p>
              <a:p>
                <a:pPr lvl="2"/>
                <a:r>
                  <a:rPr lang="en-US" sz="1200" dirty="0"/>
                  <a:t>Inductive synthesis: IOs correspond to tasks (laten true program)</a:t>
                </a:r>
              </a:p>
              <a:p>
                <a:pPr lvl="2"/>
                <a:r>
                  <a:rPr lang="en-US" sz="1200" dirty="0"/>
                  <a:t>Theorem Proving: given proof state -&gt; prove theorem</a:t>
                </a:r>
              </a:p>
              <a:p>
                <a:pPr lvl="2"/>
                <a:r>
                  <a:rPr lang="en-US" sz="1200" dirty="0"/>
                  <a:t>Lemma Synthesis: given proof state -&gt; synthesize theorems that closes proof with hole</a:t>
                </a:r>
              </a:p>
              <a:p>
                <a:pPr lvl="1"/>
                <a:endParaRPr lang="en-US" sz="1600" dirty="0"/>
              </a:p>
              <a:p>
                <a:endParaRPr lang="en-US" sz="1400" dirty="0"/>
              </a:p>
            </p:txBody>
          </p:sp>
        </mc:Choice>
        <mc:Fallback xmlns="">
          <p:sp>
            <p:nvSpPr>
              <p:cNvPr id="3" name="Content Placeholder 2">
                <a:extLst>
                  <a:ext uri="{FF2B5EF4-FFF2-40B4-BE49-F238E27FC236}">
                    <a16:creationId xmlns:a16="http://schemas.microsoft.com/office/drawing/2014/main" id="{F62D84CC-EE7A-3845-99E9-74BE866E1682}"/>
                  </a:ext>
                </a:extLst>
              </p:cNvPr>
              <p:cNvSpPr>
                <a:spLocks noGrp="1" noRot="1" noChangeAspect="1" noMove="1" noResize="1" noEditPoints="1" noAdjustHandles="1" noChangeArrowheads="1" noChangeShapeType="1" noTextEdit="1"/>
              </p:cNvSpPr>
              <p:nvPr>
                <p:ph idx="1"/>
              </p:nvPr>
            </p:nvSpPr>
            <p:spPr>
              <a:xfrm>
                <a:off x="0" y="1156990"/>
                <a:ext cx="12192000" cy="5711636"/>
              </a:xfrm>
              <a:blipFill>
                <a:blip r:embed="rId3"/>
                <a:stretch>
                  <a:fillRect l="-416" t="-1111"/>
                </a:stretch>
              </a:blipFill>
            </p:spPr>
            <p:txBody>
              <a:bodyPr/>
              <a:lstStyle/>
              <a:p>
                <a:r>
                  <a:rPr lang="en-US">
                    <a:noFill/>
                  </a:rPr>
                  <a:t> </a:t>
                </a:r>
              </a:p>
            </p:txBody>
          </p:sp>
        </mc:Fallback>
      </mc:AlternateContent>
      <p:sp>
        <p:nvSpPr>
          <p:cNvPr id="31"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56876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C32204-6034-404F-8D17-9923807D008D}"/>
              </a:ext>
            </a:extLst>
          </p:cNvPr>
          <p:cNvSpPr>
            <a:spLocks noGrp="1"/>
          </p:cNvSpPr>
          <p:nvPr>
            <p:ph type="title"/>
          </p:nvPr>
        </p:nvSpPr>
        <p:spPr>
          <a:xfrm>
            <a:off x="643467" y="321734"/>
            <a:ext cx="10905066" cy="1135737"/>
          </a:xfrm>
        </p:spPr>
        <p:txBody>
          <a:bodyPr>
            <a:normAutofit/>
          </a:bodyPr>
          <a:lstStyle/>
          <a:p>
            <a:r>
              <a:rPr lang="en-US" sz="3600" dirty="0"/>
              <a:t>What about if we had a Dreamer Generator?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2D84CC-EE7A-3845-99E9-74BE866E1682}"/>
                  </a:ext>
                </a:extLst>
              </p:cNvPr>
              <p:cNvSpPr>
                <a:spLocks noGrp="1"/>
              </p:cNvSpPr>
              <p:nvPr>
                <p:ph idx="1"/>
              </p:nvPr>
            </p:nvSpPr>
            <p:spPr>
              <a:xfrm>
                <a:off x="643466" y="1292470"/>
                <a:ext cx="11548533" cy="5495192"/>
              </a:xfrm>
            </p:spPr>
            <p:txBody>
              <a:bodyPr>
                <a:normAutofit/>
              </a:bodyPr>
              <a:lstStyle/>
              <a:p>
                <a:r>
                  <a:rPr lang="en-US" sz="2000" dirty="0"/>
                  <a:t>Summary: It’s the same as with </a:t>
                </a:r>
                <a:r>
                  <a:rPr lang="en-US" sz="2000" dirty="0" err="1"/>
                  <a:t>EGen</a:t>
                </a:r>
                <a:r>
                  <a:rPr lang="en-US" sz="2000" dirty="0"/>
                  <a:t> from previous slide! </a:t>
                </a:r>
                <a:r>
                  <a:rPr lang="en-US" sz="2000" dirty="0">
                    <a:sym typeface="Wingdings" pitchFamily="2" charset="2"/>
                  </a:rPr>
                  <a:t> </a:t>
                </a:r>
              </a:p>
              <a:p>
                <a:pPr lvl="1"/>
                <a:r>
                  <a:rPr lang="en-US" sz="1600" dirty="0">
                    <a:sym typeface="Wingdings" pitchFamily="2" charset="2"/>
                  </a:rPr>
                  <a:t>Small difference is that the input to the model is different (given previous theorems predict next theorem) </a:t>
                </a:r>
              </a:p>
              <a:p>
                <a:pPr lvl="1"/>
                <a:r>
                  <a:rPr lang="en-US" sz="1600" dirty="0">
                    <a:sym typeface="Wingdings" pitchFamily="2" charset="2"/>
                  </a:rPr>
                  <a:t>i.e. </a:t>
                </a:r>
                <a:r>
                  <a:rPr lang="en-US" sz="1600" dirty="0" err="1">
                    <a:sym typeface="Wingdings" pitchFamily="2" charset="2"/>
                  </a:rPr>
                  <a:t>DGen</a:t>
                </a:r>
                <a:r>
                  <a:rPr lang="en-US" sz="1600" dirty="0">
                    <a:sym typeface="Wingdings" pitchFamily="2" charset="2"/>
                  </a:rPr>
                  <a:t> does: </a:t>
                </a:r>
                <a14:m>
                  <m:oMath xmlns:m="http://schemas.openxmlformats.org/officeDocument/2006/math">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Pr</m:t>
                        </m:r>
                      </m:fName>
                      <m:e>
                        <m:d>
                          <m:dPr>
                            <m:begChr m:val="["/>
                            <m:endChr m:val="]"/>
                            <m:ctrlPr>
                              <a:rPr lang="en-US" sz="1600" i="1">
                                <a:latin typeface="Cambria Math" panose="02040503050406030204" pitchFamily="18" charset="0"/>
                              </a:rPr>
                            </m:ctrlPr>
                          </m:dPr>
                          <m:e>
                            <m:r>
                              <a:rPr lang="en-US" sz="1600" b="0" i="1" smtClean="0">
                                <a:latin typeface="Cambria Math" panose="02040503050406030204" pitchFamily="18" charset="0"/>
                              </a:rPr>
                              <m:t>𝑥</m:t>
                            </m:r>
                          </m:e>
                          <m:e>
                            <m:r>
                              <a:rPr lang="en-US" sz="1600" i="1">
                                <a:latin typeface="Cambria Math" panose="02040503050406030204" pitchFamily="18" charset="0"/>
                              </a:rPr>
                              <m:t>𝐷</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b="0" i="1" smtClean="0">
                                    <a:latin typeface="Cambria Math" panose="02040503050406030204" pitchFamily="18" charset="0"/>
                                  </a:rPr>
                                  <m:t>𝐷</m:t>
                                </m:r>
                                <m:r>
                                  <a:rPr lang="en-US" sz="1600" i="1">
                                    <a:latin typeface="Cambria Math" panose="02040503050406030204" pitchFamily="18" charset="0"/>
                                  </a:rPr>
                                  <m:t>𝐺</m:t>
                                </m:r>
                              </m:sub>
                            </m:sSub>
                            <m:r>
                              <a:rPr lang="en-US" sz="1600" i="1">
                                <a:latin typeface="Cambria Math" panose="02040503050406030204" pitchFamily="18" charset="0"/>
                              </a:rPr>
                              <m:t>,</m:t>
                            </m:r>
                            <m:r>
                              <a:rPr lang="en-US" sz="1600" b="0" i="1" smtClean="0">
                                <a:latin typeface="Cambria Math" panose="02040503050406030204" pitchFamily="18" charset="0"/>
                              </a:rPr>
                              <m:t>𝑝𝑥𝑠</m:t>
                            </m:r>
                          </m:e>
                        </m:d>
                        <m:r>
                          <a:rPr lang="en-US" sz="1600" i="1">
                            <a:latin typeface="Cambria Math" panose="02040503050406030204" pitchFamily="18" charset="0"/>
                          </a:rPr>
                          <m:t>=</m:t>
                        </m:r>
                        <m:r>
                          <a:rPr lang="en-US" sz="1600" b="0" i="1" smtClean="0">
                            <a:latin typeface="Cambria Math" panose="02040503050406030204" pitchFamily="18" charset="0"/>
                          </a:rPr>
                          <m:t>𝐷</m:t>
                        </m:r>
                        <m:r>
                          <a:rPr lang="en-US" sz="1600" i="1">
                            <a:latin typeface="Cambria Math" panose="02040503050406030204" pitchFamily="18" charset="0"/>
                          </a:rPr>
                          <m:t>𝐺𝑒𝑛</m:t>
                        </m:r>
                        <m:r>
                          <a:rPr lang="en-US" sz="1600" i="1" smtClean="0">
                            <a:latin typeface="Cambria Math" panose="02040503050406030204" pitchFamily="18" charset="0"/>
                          </a:rPr>
                          <m:t>𝑥</m:t>
                        </m:r>
                        <m:r>
                          <a:rPr lang="en-US" sz="1600" b="0" i="1" smtClean="0">
                            <a:latin typeface="Cambria Math" panose="02040503050406030204" pitchFamily="18" charset="0"/>
                          </a:rPr>
                          <m:t>𝑠</m:t>
                        </m:r>
                        <m:r>
                          <a:rPr lang="en-US" sz="1600" i="1">
                            <a:latin typeface="Cambria Math" panose="02040503050406030204" pitchFamily="18" charset="0"/>
                          </a:rPr>
                          <m:t>,       </m:t>
                        </m:r>
                        <m:r>
                          <a:rPr lang="en-US" sz="1600" b="0" i="1" smtClean="0">
                            <a:latin typeface="Cambria Math" panose="02040503050406030204" pitchFamily="18" charset="0"/>
                          </a:rPr>
                          <m:t>𝑝</m:t>
                        </m:r>
                        <m:r>
                          <a:rPr lang="en-US" sz="1600" i="1">
                            <a:latin typeface="Cambria Math" panose="02040503050406030204" pitchFamily="18" charset="0"/>
                          </a:rPr>
                          <m:t>𝑥</m:t>
                        </m:r>
                        <m:r>
                          <a:rPr lang="en-US" sz="1600" b="0" i="1" smtClean="0">
                            <a:latin typeface="Cambria Math" panose="02040503050406030204" pitchFamily="18" charset="0"/>
                          </a:rPr>
                          <m:t>𝑠</m:t>
                        </m:r>
                        <m:r>
                          <a:rPr lang="en-US" sz="1600" i="1">
                            <a:latin typeface="Cambria Math" panose="02040503050406030204" pitchFamily="18" charset="0"/>
                          </a:rPr>
                          <m:t>=&lt;</m:t>
                        </m:r>
                        <m:sSub>
                          <m:sSubPr>
                            <m:ctrlPr>
                              <a:rPr lang="en-US" sz="1600" b="0" i="1" smtClean="0">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 …,</m:t>
                        </m:r>
                        <m:r>
                          <a:rPr lang="en-US" sz="1600" i="1">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m:t>
                            </m:r>
                            <m:r>
                              <a:rPr lang="en-US" sz="1600" b="0" i="1" smtClean="0">
                                <a:latin typeface="Cambria Math" panose="02040503050406030204" pitchFamily="18" charset="0"/>
                              </a:rPr>
                              <m:t>𝑝𝑥𝑠</m:t>
                            </m:r>
                            <m:r>
                              <a:rPr lang="en-US" sz="1600" b="0" i="1" smtClean="0">
                                <a:latin typeface="Cambria Math" panose="02040503050406030204" pitchFamily="18" charset="0"/>
                              </a:rPr>
                              <m:t>|</m:t>
                            </m:r>
                          </m:sub>
                        </m:sSub>
                        <m:r>
                          <a:rPr lang="en-US" sz="1600" i="1">
                            <a:latin typeface="Cambria Math" panose="02040503050406030204" pitchFamily="18" charset="0"/>
                          </a:rPr>
                          <m:t>&gt;</m:t>
                        </m:r>
                      </m:e>
                    </m:func>
                  </m:oMath>
                </a14:m>
                <a:r>
                  <a:rPr lang="en-US" sz="1600" dirty="0"/>
                  <a:t>        (</a:t>
                </a:r>
                <a:r>
                  <a:rPr lang="en-US" sz="1600" dirty="0" err="1"/>
                  <a:t>AutoRegressive</a:t>
                </a:r>
                <a:r>
                  <a:rPr lang="en-US" sz="1600" dirty="0"/>
                  <a:t>, AR)</a:t>
                </a:r>
              </a:p>
              <a:p>
                <a:pPr lvl="1"/>
                <a:r>
                  <a:rPr lang="en-US" sz="1600" dirty="0">
                    <a:sym typeface="Wingdings" pitchFamily="2" charset="2"/>
                  </a:rPr>
                  <a:t>Contrast with </a:t>
                </a:r>
                <a:r>
                  <a:rPr lang="en-US" sz="1600" dirty="0" err="1">
                    <a:sym typeface="Wingdings" pitchFamily="2" charset="2"/>
                  </a:rPr>
                  <a:t>EGen</a:t>
                </a:r>
                <a:r>
                  <a:rPr lang="en-US" sz="1600" dirty="0">
                    <a:sym typeface="Wingdings" pitchFamily="2" charset="2"/>
                  </a:rPr>
                  <a:t>: </a:t>
                </a:r>
                <a14:m>
                  <m:oMath xmlns:m="http://schemas.openxmlformats.org/officeDocument/2006/math">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Pr</m:t>
                        </m:r>
                      </m:fName>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𝑙</m:t>
                            </m:r>
                          </m:e>
                          <m:e>
                            <m:r>
                              <a:rPr lang="en-US" sz="1600" i="1">
                                <a:latin typeface="Cambria Math" panose="02040503050406030204" pitchFamily="18" charset="0"/>
                              </a:rPr>
                              <m:t>𝐷</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𝐸𝐺</m:t>
                                </m:r>
                              </m:sub>
                            </m:sSub>
                            <m:r>
                              <a:rPr lang="en-US" sz="1600" i="1">
                                <a:latin typeface="Cambria Math" panose="02040503050406030204" pitchFamily="18" charset="0"/>
                              </a:rPr>
                              <m:t>,</m:t>
                            </m:r>
                            <m:r>
                              <a:rPr lang="en-US" sz="1600" i="1">
                                <a:latin typeface="Cambria Math" panose="02040503050406030204" pitchFamily="18" charset="0"/>
                              </a:rPr>
                              <m:t>𝑥</m:t>
                            </m:r>
                          </m:e>
                        </m:d>
                        <m:r>
                          <a:rPr lang="en-US" sz="1600" i="1">
                            <a:latin typeface="Cambria Math" panose="02040503050406030204" pitchFamily="18" charset="0"/>
                          </a:rPr>
                          <m:t>=</m:t>
                        </m:r>
                        <m:r>
                          <a:rPr lang="en-US" sz="1600" i="1">
                            <a:latin typeface="Cambria Math" panose="02040503050406030204" pitchFamily="18" charset="0"/>
                          </a:rPr>
                          <m:t>𝐸𝐺𝑒𝑛</m:t>
                        </m:r>
                        <m:d>
                          <m:dPr>
                            <m:ctrlPr>
                              <a:rPr lang="en-US" sz="1600" i="1">
                                <a:latin typeface="Cambria Math" panose="02040503050406030204" pitchFamily="18" charset="0"/>
                              </a:rPr>
                            </m:ctrlPr>
                          </m:dPr>
                          <m:e>
                            <m:r>
                              <a:rPr lang="en-US" sz="1600" i="1">
                                <a:latin typeface="Cambria Math" panose="02040503050406030204" pitchFamily="18" charset="0"/>
                              </a:rPr>
                              <m:t>𝑥</m:t>
                            </m:r>
                          </m:e>
                        </m:d>
                        <m:r>
                          <a:rPr lang="en-US" sz="1600" i="1">
                            <a:latin typeface="Cambria Math" panose="02040503050406030204" pitchFamily="18" charset="0"/>
                          </a:rPr>
                          <m:t>,       </m:t>
                        </m:r>
                        <m:r>
                          <a:rPr lang="en-US" sz="1600" i="1">
                            <a:latin typeface="Cambria Math" panose="02040503050406030204" pitchFamily="18" charset="0"/>
                          </a:rPr>
                          <m:t>𝑥</m:t>
                        </m:r>
                        <m:r>
                          <a:rPr lang="en-US" sz="1600" i="1">
                            <a:latin typeface="Cambria Math" panose="02040503050406030204" pitchFamily="18" charset="0"/>
                          </a:rPr>
                          <m:t>= &lt;</m:t>
                        </m:r>
                        <m:r>
                          <a:rPr lang="en-US" sz="1600" i="1">
                            <a:latin typeface="Cambria Math" panose="02040503050406030204" pitchFamily="18" charset="0"/>
                          </a:rPr>
                          <m:t>𝑡</m:t>
                        </m:r>
                        <m:r>
                          <a:rPr lang="en-US" sz="1600" i="1">
                            <a:latin typeface="Cambria Math" panose="02040503050406030204" pitchFamily="18" charset="0"/>
                          </a:rPr>
                          <m:t>, </m:t>
                        </m:r>
                        <m:r>
                          <a:rPr lang="en-US" sz="1600" i="1">
                            <a:latin typeface="Cambria Math" panose="02040503050406030204" pitchFamily="18" charset="0"/>
                          </a:rPr>
                          <m:t>𝑝𝑠</m:t>
                        </m:r>
                        <m:r>
                          <a:rPr lang="en-US" sz="1600" i="1">
                            <a:latin typeface="Cambria Math" panose="02040503050406030204" pitchFamily="18" charset="0"/>
                          </a:rPr>
                          <m:t>, </m:t>
                        </m:r>
                        <m:r>
                          <a:rPr lang="en-US" sz="1600" i="1">
                            <a:latin typeface="Cambria Math" panose="02040503050406030204" pitchFamily="18" charset="0"/>
                          </a:rPr>
                          <m:t>𝑠</m:t>
                        </m:r>
                        <m:r>
                          <a:rPr lang="en-US" sz="1600" i="1">
                            <a:latin typeface="Cambria Math" panose="02040503050406030204" pitchFamily="18" charset="0"/>
                          </a:rPr>
                          <m:t>&gt;</m:t>
                        </m:r>
                      </m:e>
                    </m:func>
                  </m:oMath>
                </a14:m>
                <a:r>
                  <a:rPr lang="en-US" sz="1600" dirty="0"/>
                  <a:t>        (</a:t>
                </a:r>
                <a:r>
                  <a:rPr lang="en-US" sz="1600" dirty="0" err="1"/>
                  <a:t>AutoRegressive</a:t>
                </a:r>
                <a:r>
                  <a:rPr lang="en-US" sz="1600" dirty="0"/>
                  <a:t>, AR)</a:t>
                </a:r>
                <a:endParaRPr lang="en-US" sz="1600" dirty="0">
                  <a:sym typeface="Wingdings" pitchFamily="2" charset="2"/>
                </a:endParaRPr>
              </a:p>
              <a:p>
                <a:r>
                  <a:rPr lang="en-US" sz="2000" dirty="0">
                    <a:sym typeface="Wingdings" pitchFamily="2" charset="2"/>
                  </a:rPr>
                  <a:t>Given parameters for the </a:t>
                </a:r>
                <a:r>
                  <a:rPr lang="en-US" sz="2000" dirty="0" err="1">
                    <a:sym typeface="Wingdings" pitchFamily="2" charset="2"/>
                  </a:rPr>
                  <a:t>DGen</a:t>
                </a:r>
                <a:r>
                  <a:rPr lang="en-US" sz="2000" dirty="0">
                    <a:sym typeface="Wingdings" pitchFamily="2" charset="2"/>
                  </a:rPr>
                  <a:t> </a:t>
                </a:r>
                <a14:m>
                  <m:oMath xmlns:m="http://schemas.openxmlformats.org/officeDocument/2006/math">
                    <m:sSub>
                      <m:sSubPr>
                        <m:ctrlPr>
                          <a:rPr lang="en-US" sz="2000" b="0" i="1" smtClean="0">
                            <a:latin typeface="Cambria Math" panose="02040503050406030204" pitchFamily="18" charset="0"/>
                            <a:sym typeface="Wingdings" pitchFamily="2" charset="2"/>
                          </a:rPr>
                        </m:ctrlPr>
                      </m:sSubPr>
                      <m:e>
                        <m:r>
                          <a:rPr lang="en-US" sz="2000" b="0" i="1" smtClean="0">
                            <a:latin typeface="Cambria Math" panose="02040503050406030204" pitchFamily="18" charset="0"/>
                            <a:sym typeface="Wingdings" pitchFamily="2" charset="2"/>
                          </a:rPr>
                          <m:t>𝜃</m:t>
                        </m:r>
                      </m:e>
                      <m:sub>
                        <m:r>
                          <a:rPr lang="en-US" sz="2000" b="0" i="1" smtClean="0">
                            <a:latin typeface="Cambria Math" panose="02040503050406030204" pitchFamily="18" charset="0"/>
                            <a:sym typeface="Wingdings" pitchFamily="2" charset="2"/>
                          </a:rPr>
                          <m:t>𝐷𝐺</m:t>
                        </m:r>
                      </m:sub>
                    </m:sSub>
                  </m:oMath>
                </a14:m>
                <a:r>
                  <a:rPr lang="en-US" sz="2000" dirty="0">
                    <a:sym typeface="Wingdings" pitchFamily="2" charset="2"/>
                  </a:rPr>
                  <a:t> (from previous EC step) do compress step:</a:t>
                </a:r>
              </a:p>
              <a:p>
                <a:r>
                  <a:rPr lang="en-US" sz="2000" b="1" dirty="0"/>
                  <a:t>(Ours) Summary </a:t>
                </a:r>
                <a14:m>
                  <m:oMath xmlns:m="http://schemas.openxmlformats.org/officeDocument/2006/math">
                    <m:r>
                      <a:rPr lang="en-US" sz="2000" b="1" i="1">
                        <a:latin typeface="Cambria Math" panose="02040503050406030204" pitchFamily="18" charset="0"/>
                      </a:rPr>
                      <m:t>𝑬</m:t>
                    </m:r>
                    <m:sSup>
                      <m:sSupPr>
                        <m:ctrlPr>
                          <a:rPr lang="en-US" sz="2000" b="1" i="1">
                            <a:latin typeface="Cambria Math" panose="02040503050406030204" pitchFamily="18" charset="0"/>
                          </a:rPr>
                        </m:ctrlPr>
                      </m:sSupPr>
                      <m:e>
                        <m:r>
                          <a:rPr lang="en-US" sz="2000" b="1" i="1">
                            <a:latin typeface="Cambria Math" panose="02040503050406030204" pitchFamily="18" charset="0"/>
                          </a:rPr>
                          <m:t>𝑪</m:t>
                        </m:r>
                      </m:e>
                      <m:sup>
                        <m:r>
                          <a:rPr lang="en-US" sz="2000" b="1" i="1">
                            <a:latin typeface="Cambria Math" panose="02040503050406030204" pitchFamily="18" charset="0"/>
                          </a:rPr>
                          <m:t>𝟐</m:t>
                        </m:r>
                      </m:sup>
                    </m:sSup>
                  </m:oMath>
                </a14:m>
                <a:r>
                  <a:rPr lang="en-US" sz="2000" b="1" dirty="0"/>
                  <a:t> compression (option 1):</a:t>
                </a:r>
              </a:p>
              <a:p>
                <a:pPr lvl="1"/>
                <a:r>
                  <a:rPr lang="en-US" sz="1600" b="1" dirty="0"/>
                  <a:t>Compress: </a:t>
                </a:r>
                <a14:m>
                  <m:oMath xmlns:m="http://schemas.openxmlformats.org/officeDocument/2006/math">
                    <m:sSup>
                      <m:sSupPr>
                        <m:ctrlPr>
                          <a:rPr lang="en-US" sz="1600" b="1" i="1">
                            <a:latin typeface="Cambria Math" panose="02040503050406030204" pitchFamily="18" charset="0"/>
                          </a:rPr>
                        </m:ctrlPr>
                      </m:sSupPr>
                      <m:e>
                        <m:r>
                          <a:rPr lang="en-US" sz="1600" b="1" i="1">
                            <a:latin typeface="Cambria Math" panose="02040503050406030204" pitchFamily="18" charset="0"/>
                          </a:rPr>
                          <m:t>𝑫</m:t>
                        </m:r>
                      </m:e>
                      <m:sup>
                        <m:r>
                          <a:rPr lang="en-US" sz="1600" b="1" i="1">
                            <a:latin typeface="Cambria Math" panose="02040503050406030204" pitchFamily="18" charset="0"/>
                          </a:rPr>
                          <m:t>&lt;</m:t>
                        </m:r>
                        <m:r>
                          <a:rPr lang="en-US" sz="1600" b="1" i="1">
                            <a:latin typeface="Cambria Math" panose="02040503050406030204" pitchFamily="18" charset="0"/>
                          </a:rPr>
                          <m:t>𝒕</m:t>
                        </m:r>
                        <m:r>
                          <a:rPr lang="en-US" sz="1600" b="1" i="1">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&gt;</m:t>
                        </m:r>
                      </m:sup>
                    </m:sSup>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𝒂𝒓𝒈𝒎𝒂𝒙</m:t>
                        </m:r>
                      </m:e>
                      <m:sub>
                        <m:r>
                          <a:rPr lang="en-US" sz="1600" b="1" i="1">
                            <a:latin typeface="Cambria Math" panose="02040503050406030204" pitchFamily="18" charset="0"/>
                          </a:rPr>
                          <m:t>𝑫</m:t>
                        </m:r>
                      </m:sub>
                    </m:sSub>
                    <m:r>
                      <a:rPr lang="en-US" sz="1600" b="1" i="1">
                        <a:latin typeface="Cambria Math" panose="02040503050406030204" pitchFamily="18" charset="0"/>
                      </a:rPr>
                      <m:t>{</m:t>
                    </m:r>
                    <m:r>
                      <a:rPr lang="en-US" sz="1600" b="1" i="1">
                        <a:latin typeface="Cambria Math" panose="02040503050406030204" pitchFamily="18" charset="0"/>
                      </a:rPr>
                      <m:t>𝐨𝐛𝐣</m:t>
                    </m:r>
                    <m:d>
                      <m:dPr>
                        <m:ctrlPr>
                          <a:rPr lang="en-US" sz="1600" b="1" i="1">
                            <a:latin typeface="Cambria Math" panose="02040503050406030204" pitchFamily="18" charset="0"/>
                          </a:rPr>
                        </m:ctrlPr>
                      </m:dPr>
                      <m:e>
                        <m:r>
                          <a:rPr lang="en-US" sz="1600" b="1" i="1">
                            <a:latin typeface="Cambria Math" panose="02040503050406030204" pitchFamily="18" charset="0"/>
                          </a:rPr>
                          <m:t>𝑫</m:t>
                        </m:r>
                      </m:e>
                    </m:d>
                    <m:r>
                      <a:rPr lang="en-US" sz="1600" b="1">
                        <a:latin typeface="Cambria Math" panose="02040503050406030204" pitchFamily="18" charset="0"/>
                      </a:rPr>
                      <m:t>}=</m:t>
                    </m:r>
                    <m:r>
                      <a:rPr lang="en-US" sz="1600" b="1" i="1">
                        <a:latin typeface="Cambria Math" panose="02040503050406030204" pitchFamily="18" charset="0"/>
                      </a:rPr>
                      <m:t>𝒂𝒓𝒈𝒎𝒂</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𝑫</m:t>
                        </m:r>
                      </m:sub>
                    </m:sSub>
                    <m:r>
                      <a:rPr lang="en-US" sz="1600" b="1" i="1">
                        <a:latin typeface="Cambria Math" panose="02040503050406030204" pitchFamily="18" charset="0"/>
                      </a:rPr>
                      <m:t>{</m:t>
                    </m:r>
                    <m:nary>
                      <m:naryPr>
                        <m:chr m:val="∑"/>
                        <m:supHide m:val="on"/>
                        <m:ctrlPr>
                          <a:rPr lang="en-US" sz="1600" b="1" i="1">
                            <a:latin typeface="Cambria Math" panose="02040503050406030204" pitchFamily="18" charset="0"/>
                          </a:rPr>
                        </m:ctrlPr>
                      </m:naryPr>
                      <m:sub>
                        <m:r>
                          <m:rPr>
                            <m:brk m:alnAt="7"/>
                          </m:rPr>
                          <a:rPr lang="en-US" sz="1600" b="1" i="1">
                            <a:latin typeface="Cambria Math" panose="02040503050406030204" pitchFamily="18" charset="0"/>
                          </a:rPr>
                          <m:t>𝒍</m:t>
                        </m:r>
                        <m:r>
                          <a:rPr lang="en-US" sz="1600" b="1" i="1">
                            <a:latin typeface="Cambria Math" panose="02040503050406030204" pitchFamily="18" charset="0"/>
                          </a:rPr>
                          <m:t>∈</m:t>
                        </m:r>
                        <m:r>
                          <a:rPr lang="en-US" sz="1600" b="1" i="1">
                            <a:latin typeface="Cambria Math" panose="02040503050406030204" pitchFamily="18" charset="0"/>
                          </a:rPr>
                          <m:t>𝑳</m:t>
                        </m:r>
                      </m:sub>
                      <m:sup/>
                      <m:e>
                        <m:r>
                          <a:rPr lang="en-US" sz="1600" b="1" i="1">
                            <a:latin typeface="Cambria Math" panose="02040503050406030204" pitchFamily="18" charset="0"/>
                          </a:rPr>
                          <m:t>𝒔𝒊𝒛</m:t>
                        </m:r>
                        <m:sSub>
                          <m:sSubPr>
                            <m:ctrlPr>
                              <a:rPr lang="en-US" sz="1600" b="1" i="1">
                                <a:latin typeface="Cambria Math" panose="02040503050406030204" pitchFamily="18" charset="0"/>
                              </a:rPr>
                            </m:ctrlPr>
                          </m:sSubPr>
                          <m:e>
                            <m:r>
                              <a:rPr lang="en-US" sz="1600" b="1" i="1">
                                <a:latin typeface="Cambria Math" panose="02040503050406030204" pitchFamily="18" charset="0"/>
                              </a:rPr>
                              <m:t>𝒆</m:t>
                            </m:r>
                          </m:e>
                          <m:sub>
                            <m:r>
                              <a:rPr lang="en-US" sz="1600" b="1" i="1">
                                <a:latin typeface="Cambria Math" panose="02040503050406030204" pitchFamily="18" charset="0"/>
                              </a:rPr>
                              <m:t>𝒂𝒔𝒕</m:t>
                            </m:r>
                          </m:sub>
                        </m:sSub>
                        <m:r>
                          <a:rPr lang="en-US" sz="1600" b="1" i="1">
                            <a:latin typeface="Cambria Math" panose="02040503050406030204" pitchFamily="18" charset="0"/>
                          </a:rPr>
                          <m:t>(</m:t>
                        </m:r>
                        <m:r>
                          <a:rPr lang="en-US" sz="1600" b="1" i="1">
                            <a:latin typeface="Cambria Math" panose="02040503050406030204" pitchFamily="18" charset="0"/>
                          </a:rPr>
                          <m:t>𝒍</m:t>
                        </m:r>
                        <m:r>
                          <a:rPr lang="en-US" sz="1600" b="1" i="1">
                            <a:latin typeface="Cambria Math" panose="02040503050406030204" pitchFamily="18" charset="0"/>
                          </a:rPr>
                          <m:t>)}</m:t>
                        </m:r>
                      </m:e>
                    </m:nary>
                  </m:oMath>
                </a14:m>
                <a:endParaRPr lang="en-US" sz="1600" b="1" dirty="0"/>
              </a:p>
              <a:p>
                <a:pPr lvl="1"/>
                <a:r>
                  <a:rPr lang="en-US" sz="1600" b="1" dirty="0"/>
                  <a:t>Fit: </a:t>
                </a:r>
                <a14:m>
                  <m:oMath xmlns:m="http://schemas.openxmlformats.org/officeDocument/2006/math">
                    <m:sSubSup>
                      <m:sSubSupPr>
                        <m:ctrlPr>
                          <a:rPr lang="en-US" sz="1600" b="1" i="1">
                            <a:latin typeface="Cambria Math" panose="02040503050406030204" pitchFamily="18" charset="0"/>
                          </a:rPr>
                        </m:ctrlPr>
                      </m:sSubSupPr>
                      <m:e>
                        <m:r>
                          <a:rPr lang="en-US" sz="1600" b="1" i="1">
                            <a:latin typeface="Cambria Math" panose="02040503050406030204" pitchFamily="18" charset="0"/>
                          </a:rPr>
                          <m:t>𝜽</m:t>
                        </m:r>
                      </m:e>
                      <m:sub>
                        <m:r>
                          <a:rPr lang="en-US" sz="1600" b="1" i="1" smtClean="0">
                            <a:latin typeface="Cambria Math" panose="02040503050406030204" pitchFamily="18" charset="0"/>
                          </a:rPr>
                          <m:t>𝑫</m:t>
                        </m:r>
                        <m:r>
                          <a:rPr lang="en-US" sz="1600" b="1" i="1">
                            <a:latin typeface="Cambria Math" panose="02040503050406030204" pitchFamily="18" charset="0"/>
                          </a:rPr>
                          <m:t>𝑮</m:t>
                        </m:r>
                      </m:sub>
                      <m:sup>
                        <m:r>
                          <a:rPr lang="en-US" sz="1600" b="1" i="1">
                            <a:latin typeface="Cambria Math" panose="02040503050406030204" pitchFamily="18" charset="0"/>
                          </a:rPr>
                          <m:t>&lt;</m:t>
                        </m:r>
                        <m:r>
                          <a:rPr lang="en-US" sz="1600" b="1" i="1">
                            <a:latin typeface="Cambria Math" panose="02040503050406030204" pitchFamily="18" charset="0"/>
                          </a:rPr>
                          <m:t>𝒕</m:t>
                        </m:r>
                        <m:r>
                          <a:rPr lang="en-US" sz="1600" b="1" i="1">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&gt;</m:t>
                        </m:r>
                      </m:sup>
                    </m:sSubSup>
                    <m:r>
                      <a:rPr lang="en-US" sz="1600" b="1" i="1">
                        <a:latin typeface="Cambria Math" panose="02040503050406030204" pitchFamily="18" charset="0"/>
                      </a:rPr>
                      <m:t> =</m:t>
                    </m:r>
                    <m:r>
                      <a:rPr lang="en-US" sz="1600" b="1" i="1">
                        <a:latin typeface="Cambria Math" panose="02040503050406030204" pitchFamily="18" charset="0"/>
                      </a:rPr>
                      <m:t>𝒂𝒓𝒈𝒎𝒂</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a:latin typeface="Cambria Math" panose="02040503050406030204" pitchFamily="18" charset="0"/>
                              </a:rPr>
                              <m:t>𝑬𝑮</m:t>
                            </m:r>
                          </m:sub>
                        </m:sSub>
                      </m:sub>
                    </m:sSub>
                    <m:r>
                      <a:rPr lang="en-US" sz="1600" b="1" i="1">
                        <a:latin typeface="Cambria Math" panose="02040503050406030204" pitchFamily="18" charset="0"/>
                      </a:rPr>
                      <m:t>{</m:t>
                    </m:r>
                    <m:func>
                      <m:funcPr>
                        <m:ctrlPr>
                          <a:rPr lang="en-US" sz="1600" b="1" i="1">
                            <a:latin typeface="Cambria Math" panose="02040503050406030204" pitchFamily="18" charset="0"/>
                          </a:rPr>
                        </m:ctrlPr>
                      </m:funcPr>
                      <m:fName>
                        <m:r>
                          <a:rPr lang="en-US" sz="1600" b="1" i="1">
                            <a:latin typeface="Cambria Math" panose="02040503050406030204" pitchFamily="18" charset="0"/>
                          </a:rPr>
                          <m:t>𝒍𝒐𝒈</m:t>
                        </m:r>
                      </m:fName>
                      <m:e>
                        <m:func>
                          <m:funcPr>
                            <m:ctrlPr>
                              <a:rPr lang="en-US" sz="1600" b="1" i="1">
                                <a:latin typeface="Cambria Math" panose="02040503050406030204" pitchFamily="18" charset="0"/>
                              </a:rPr>
                            </m:ctrlPr>
                          </m:funcPr>
                          <m:fName>
                            <m:r>
                              <a:rPr lang="en-US" sz="1600" b="1" i="1">
                                <a:latin typeface="Cambria Math" panose="02040503050406030204" pitchFamily="18" charset="0"/>
                              </a:rPr>
                              <m:t>𝑷𝒓</m:t>
                            </m:r>
                          </m:fName>
                          <m:e>
                            <m:d>
                              <m:dPr>
                                <m:begChr m:val="["/>
                                <m:endChr m:val="]"/>
                                <m:ctrlPr>
                                  <a:rPr lang="en-US" sz="1600" b="1" i="1">
                                    <a:latin typeface="Cambria Math" panose="02040503050406030204" pitchFamily="18" charset="0"/>
                                  </a:rPr>
                                </m:ctrlPr>
                              </m:dPr>
                              <m:e>
                                <m:r>
                                  <a:rPr lang="en-US" sz="1600" b="1" i="1" smtClean="0">
                                    <a:latin typeface="Cambria Math" panose="02040503050406030204" pitchFamily="18" charset="0"/>
                                  </a:rPr>
                                  <m:t>𝑿</m:t>
                                </m:r>
                              </m:e>
                              <m:e>
                                <m:r>
                                  <a:rPr lang="en-US" sz="1600" b="1" i="1">
                                    <a:latin typeface="Cambria Math" panose="02040503050406030204" pitchFamily="18" charset="0"/>
                                  </a:rPr>
                                  <m:t>𝑫</m:t>
                                </m:r>
                                <m:r>
                                  <a:rPr lang="en-US" sz="1600" b="1" i="1">
                                    <a:latin typeface="Cambria Math" panose="02040503050406030204" pitchFamily="18" charset="0"/>
                                  </a:rPr>
                                  <m:t>, </m:t>
                                </m:r>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smtClean="0">
                                        <a:latin typeface="Cambria Math" panose="02040503050406030204" pitchFamily="18" charset="0"/>
                                      </a:rPr>
                                      <m:t>𝑫</m:t>
                                    </m:r>
                                    <m:r>
                                      <a:rPr lang="en-US" sz="1600" b="1" i="1">
                                        <a:latin typeface="Cambria Math" panose="02040503050406030204" pitchFamily="18" charset="0"/>
                                      </a:rPr>
                                      <m:t>𝑮</m:t>
                                    </m:r>
                                  </m:sub>
                                </m:sSub>
                              </m:e>
                            </m:d>
                          </m:e>
                        </m:func>
                      </m:e>
                    </m:func>
                    <m:r>
                      <m:rPr>
                        <m:nor/>
                      </m:rPr>
                      <a:rPr lang="en-US" sz="1600" b="1" dirty="0"/>
                      <m:t>}</m:t>
                    </m:r>
                    <m:r>
                      <a:rPr lang="en-US" sz="1600" b="1" i="1">
                        <a:latin typeface="Cambria Math" panose="02040503050406030204" pitchFamily="18" charset="0"/>
                      </a:rPr>
                      <m:t>}</m:t>
                    </m:r>
                  </m:oMath>
                </a14:m>
                <a:endParaRPr lang="en-US" sz="2000" b="1" dirty="0"/>
              </a:p>
              <a:p>
                <a:r>
                  <a:rPr lang="en-US" sz="2000" b="1" dirty="0"/>
                  <a:t>Summary </a:t>
                </a:r>
                <a14:m>
                  <m:oMath xmlns:m="http://schemas.openxmlformats.org/officeDocument/2006/math">
                    <m:r>
                      <a:rPr lang="en-US" sz="2000" b="1" i="1">
                        <a:latin typeface="Cambria Math" panose="02040503050406030204" pitchFamily="18" charset="0"/>
                      </a:rPr>
                      <m:t>𝑬</m:t>
                    </m:r>
                    <m:sSup>
                      <m:sSupPr>
                        <m:ctrlPr>
                          <a:rPr lang="en-US" sz="2000" b="1" i="1">
                            <a:latin typeface="Cambria Math" panose="02040503050406030204" pitchFamily="18" charset="0"/>
                          </a:rPr>
                        </m:ctrlPr>
                      </m:sSupPr>
                      <m:e>
                        <m:r>
                          <a:rPr lang="en-US" sz="2000" b="1" i="1">
                            <a:latin typeface="Cambria Math" panose="02040503050406030204" pitchFamily="18" charset="0"/>
                          </a:rPr>
                          <m:t>𝑪</m:t>
                        </m:r>
                      </m:e>
                      <m:sup>
                        <m:r>
                          <a:rPr lang="en-US" sz="2000" b="1" i="1">
                            <a:latin typeface="Cambria Math" panose="02040503050406030204" pitchFamily="18" charset="0"/>
                          </a:rPr>
                          <m:t>𝟐</m:t>
                        </m:r>
                      </m:sup>
                    </m:sSup>
                  </m:oMath>
                </a14:m>
                <a:r>
                  <a:rPr lang="en-US" sz="2000" b="1" dirty="0"/>
                  <a:t> compression (option 2):</a:t>
                </a:r>
              </a:p>
              <a:p>
                <a:pPr lvl="1"/>
                <a:r>
                  <a:rPr lang="en-US" sz="1600" b="1" dirty="0"/>
                  <a:t>Compress: </a:t>
                </a:r>
                <a14:m>
                  <m:oMath xmlns:m="http://schemas.openxmlformats.org/officeDocument/2006/math">
                    <m:sSup>
                      <m:sSupPr>
                        <m:ctrlPr>
                          <a:rPr lang="en-US" sz="1600" b="1" i="1">
                            <a:latin typeface="Cambria Math" panose="02040503050406030204" pitchFamily="18" charset="0"/>
                          </a:rPr>
                        </m:ctrlPr>
                      </m:sSupPr>
                      <m:e>
                        <m:r>
                          <a:rPr lang="en-US" sz="1600" b="1" i="1">
                            <a:latin typeface="Cambria Math" panose="02040503050406030204" pitchFamily="18" charset="0"/>
                          </a:rPr>
                          <m:t>𝑫</m:t>
                        </m:r>
                      </m:e>
                      <m:sup>
                        <m:r>
                          <a:rPr lang="en-US" sz="1600" b="1" i="1">
                            <a:latin typeface="Cambria Math" panose="02040503050406030204" pitchFamily="18" charset="0"/>
                          </a:rPr>
                          <m:t>&lt;</m:t>
                        </m:r>
                        <m:r>
                          <a:rPr lang="en-US" sz="1600" b="1" i="1">
                            <a:latin typeface="Cambria Math" panose="02040503050406030204" pitchFamily="18" charset="0"/>
                          </a:rPr>
                          <m:t>𝒕</m:t>
                        </m:r>
                        <m:r>
                          <a:rPr lang="en-US" sz="1600" b="1" i="1">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&gt;</m:t>
                        </m:r>
                      </m:sup>
                    </m:sSup>
                    <m:r>
                      <a:rPr lang="en-US" sz="1600" b="1" i="1">
                        <a:latin typeface="Cambria Math" panose="02040503050406030204" pitchFamily="18" charset="0"/>
                      </a:rPr>
                      <m:t>=</m:t>
                    </m:r>
                    <m:r>
                      <a:rPr lang="en-US" sz="1600" b="1" i="1">
                        <a:latin typeface="Cambria Math" panose="02040503050406030204" pitchFamily="18" charset="0"/>
                      </a:rPr>
                      <m:t>𝒂𝒓𝒈𝒎𝒂</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𝑫</m:t>
                        </m:r>
                        <m:r>
                          <a:rPr lang="en-US" sz="1600" b="1" i="1">
                            <a:latin typeface="Cambria Math" panose="02040503050406030204" pitchFamily="18" charset="0"/>
                          </a:rPr>
                          <m:t>∈</m:t>
                        </m:r>
                        <m:r>
                          <a:rPr lang="en-US" sz="1600" b="1" i="1">
                            <a:latin typeface="Cambria Math" panose="02040503050406030204" pitchFamily="18" charset="0"/>
                          </a:rPr>
                          <m:t>𝑫𝑺𝑳𝒔</m:t>
                        </m:r>
                      </m:sub>
                    </m:sSub>
                    <m:d>
                      <m:dPr>
                        <m:begChr m:val="{"/>
                        <m:endChr m:val="}"/>
                        <m:ctrlPr>
                          <a:rPr lang="en-US" sz="1600" b="1" i="1">
                            <a:latin typeface="Cambria Math" panose="02040503050406030204" pitchFamily="18" charset="0"/>
                          </a:rPr>
                        </m:ctrlPr>
                      </m:dPr>
                      <m:e>
                        <m:r>
                          <a:rPr lang="en-US" sz="1600" b="1" i="1">
                            <a:latin typeface="Cambria Math" panose="02040503050406030204" pitchFamily="18" charset="0"/>
                          </a:rPr>
                          <m:t>𝑨𝑰</m:t>
                        </m:r>
                        <m:sSup>
                          <m:sSupPr>
                            <m:ctrlPr>
                              <a:rPr lang="en-US" sz="1600" b="1" i="1">
                                <a:latin typeface="Cambria Math" panose="02040503050406030204" pitchFamily="18" charset="0"/>
                              </a:rPr>
                            </m:ctrlPr>
                          </m:sSupPr>
                          <m:e>
                            <m:r>
                              <a:rPr lang="en-US" sz="1600" b="1" i="1">
                                <a:latin typeface="Cambria Math" panose="02040503050406030204" pitchFamily="18" charset="0"/>
                              </a:rPr>
                              <m:t>𝑪</m:t>
                            </m:r>
                          </m:e>
                          <m:sup>
                            <m:r>
                              <a:rPr lang="en-US" sz="1600" b="1" i="1">
                                <a:latin typeface="Cambria Math" panose="02040503050406030204" pitchFamily="18" charset="0"/>
                              </a:rPr>
                              <m:t>′</m:t>
                            </m:r>
                          </m:sup>
                        </m:sSup>
                        <m:d>
                          <m:dPr>
                            <m:ctrlPr>
                              <a:rPr lang="en-US" sz="1600" b="1" i="1">
                                <a:latin typeface="Cambria Math" panose="02040503050406030204" pitchFamily="18" charset="0"/>
                              </a:rPr>
                            </m:ctrlPr>
                          </m:dPr>
                          <m:e>
                            <m:r>
                              <a:rPr lang="en-US" sz="1600" b="1" i="1">
                                <a:latin typeface="Cambria Math" panose="02040503050406030204" pitchFamily="18" charset="0"/>
                              </a:rPr>
                              <m:t>𝑫</m:t>
                            </m:r>
                          </m:e>
                          <m:e>
                            <m:r>
                              <a:rPr lang="en-US" sz="1600" b="1" i="1">
                                <a:latin typeface="Cambria Math" panose="02040503050406030204" pitchFamily="18" charset="0"/>
                              </a:rPr>
                              <m:t>𝑿</m:t>
                            </m:r>
                            <m:r>
                              <a:rPr lang="en-US" sz="1600" b="1" i="1">
                                <a:latin typeface="Cambria Math" panose="02040503050406030204" pitchFamily="18" charset="0"/>
                              </a:rPr>
                              <m:t>,  </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𝑭</m:t>
                                </m:r>
                              </m:e>
                              <m:sub>
                                <m:r>
                                  <a:rPr lang="en-US" sz="1600" b="1" i="1" smtClean="0">
                                    <a:latin typeface="Cambria Math" panose="02040503050406030204" pitchFamily="18" charset="0"/>
                                  </a:rPr>
                                  <m:t>𝑿</m:t>
                                </m:r>
                              </m:sub>
                            </m:sSub>
                          </m:e>
                        </m:d>
                      </m:e>
                    </m:d>
                    <m:r>
                      <a:rPr lang="en-US" sz="1600" b="1" i="1">
                        <a:latin typeface="Cambria Math" panose="02040503050406030204" pitchFamily="18" charset="0"/>
                      </a:rPr>
                      <m:t>=</m:t>
                    </m:r>
                    <m:r>
                      <a:rPr lang="en-US" sz="1600" b="1" i="1">
                        <a:latin typeface="Cambria Math" panose="02040503050406030204" pitchFamily="18" charset="0"/>
                      </a:rPr>
                      <m:t>𝒂𝒓𝒈𝒎𝒂</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𝑫</m:t>
                        </m:r>
                        <m:r>
                          <a:rPr lang="en-US" sz="1600" b="1" i="1" smtClean="0">
                            <a:latin typeface="Cambria Math" panose="02040503050406030204" pitchFamily="18" charset="0"/>
                          </a:rPr>
                          <m:t>∈</m:t>
                        </m:r>
                        <m:r>
                          <a:rPr lang="en-US" sz="1600" b="1" i="1" smtClean="0">
                            <a:latin typeface="Cambria Math" panose="02040503050406030204" pitchFamily="18" charset="0"/>
                          </a:rPr>
                          <m:t>𝑫𝑺𝑳𝒔</m:t>
                        </m:r>
                      </m:sub>
                    </m:sSub>
                    <m:r>
                      <a:rPr lang="en-US" sz="1600" b="1" i="1">
                        <a:latin typeface="Cambria Math" panose="02040503050406030204" pitchFamily="18" charset="0"/>
                      </a:rPr>
                      <m:t>{</m:t>
                    </m:r>
                    <m:func>
                      <m:funcPr>
                        <m:ctrlPr>
                          <a:rPr lang="en-US" sz="1600" b="1" i="1">
                            <a:latin typeface="Cambria Math" panose="02040503050406030204" pitchFamily="18" charset="0"/>
                          </a:rPr>
                        </m:ctrlPr>
                      </m:funcPr>
                      <m:fName>
                        <m:limLow>
                          <m:limLowPr>
                            <m:ctrlPr>
                              <a:rPr lang="en-US" sz="1600" b="1" i="1">
                                <a:latin typeface="Cambria Math" panose="02040503050406030204" pitchFamily="18" charset="0"/>
                              </a:rPr>
                            </m:ctrlPr>
                          </m:limLowPr>
                          <m:e>
                            <m:r>
                              <a:rPr lang="en-US" sz="1600" b="1" i="1">
                                <a:latin typeface="Cambria Math" panose="02040503050406030204" pitchFamily="18" charset="0"/>
                              </a:rPr>
                              <m:t>𝒎𝒂𝒙</m:t>
                            </m:r>
                          </m:e>
                          <m:lim>
                            <m:sSub>
                              <m:sSubPr>
                                <m:ctrlPr>
                                  <a:rPr lang="en-US" sz="1600" b="1" i="1" smtClean="0">
                                    <a:latin typeface="Cambria Math" panose="02040503050406030204" pitchFamily="18" charset="0"/>
                                  </a:rPr>
                                </m:ctrlPr>
                              </m:sSubPr>
                              <m:e>
                                <m:sSubSup>
                                  <m:sSubSupPr>
                                    <m:ctrlPr>
                                      <a:rPr lang="en-US" sz="1600" b="1" i="1">
                                        <a:latin typeface="Cambria Math" panose="02040503050406030204" pitchFamily="18" charset="0"/>
                                      </a:rPr>
                                    </m:ctrlPr>
                                  </m:sSubSupPr>
                                  <m:e>
                                    <m:r>
                                      <a:rPr lang="en-US" sz="1600" b="1" i="1">
                                        <a:latin typeface="Cambria Math" panose="02040503050406030204" pitchFamily="18" charset="0"/>
                                      </a:rPr>
                                      <m:t>𝜽</m:t>
                                    </m:r>
                                  </m:e>
                                  <m:sub>
                                    <m:r>
                                      <a:rPr lang="en-US" sz="1600" b="1" i="1">
                                        <a:latin typeface="Cambria Math" panose="02040503050406030204" pitchFamily="18" charset="0"/>
                                      </a:rPr>
                                      <m:t>𝑫𝑮</m:t>
                                    </m:r>
                                  </m:sub>
                                  <m:sup>
                                    <m:r>
                                      <a:rPr lang="en-US" sz="1600" b="1" i="1">
                                        <a:latin typeface="Cambria Math" panose="02040503050406030204" pitchFamily="18" charset="0"/>
                                      </a:rPr>
                                      <m:t>&lt;</m:t>
                                    </m:r>
                                    <m:r>
                                      <a:rPr lang="en-US" sz="1600" b="1" i="1">
                                        <a:latin typeface="Cambria Math" panose="02040503050406030204" pitchFamily="18" charset="0"/>
                                      </a:rPr>
                                      <m:t>𝒕</m:t>
                                    </m:r>
                                    <m:r>
                                      <a:rPr lang="en-US" sz="1600" b="1" i="1">
                                        <a:latin typeface="Cambria Math" panose="02040503050406030204" pitchFamily="18" charset="0"/>
                                      </a:rPr>
                                      <m:t>&gt;</m:t>
                                    </m:r>
                                  </m:sup>
                                </m:sSubSup>
                                <m:r>
                                  <a:rPr lang="en-US" sz="1600" b="1" i="1" smtClean="0">
                                    <a:latin typeface="Cambria Math" panose="02040503050406030204" pitchFamily="18" charset="0"/>
                                  </a:rPr>
                                  <m:t>→ </m:t>
                                </m:r>
                                <m:r>
                                  <a:rPr lang="en-US" sz="1600" b="1" i="1">
                                    <a:latin typeface="Cambria Math" panose="02040503050406030204" pitchFamily="18" charset="0"/>
                                  </a:rPr>
                                  <m:t>𝜽</m:t>
                                </m:r>
                              </m:e>
                              <m:sub>
                                <m:r>
                                  <a:rPr lang="en-US" sz="1600" b="1" i="1" smtClean="0">
                                    <a:latin typeface="Cambria Math" panose="02040503050406030204" pitchFamily="18" charset="0"/>
                                  </a:rPr>
                                  <m:t>𝑫</m:t>
                                </m:r>
                                <m:r>
                                  <a:rPr lang="en-US" sz="1600" b="1" i="1">
                                    <a:latin typeface="Cambria Math" panose="02040503050406030204" pitchFamily="18" charset="0"/>
                                  </a:rPr>
                                  <m:t>𝑮</m:t>
                                </m:r>
                              </m:sub>
                            </m:sSub>
                            <m:r>
                              <a:rPr lang="en-US" sz="1600" b="1" i="1" smtClean="0">
                                <a:latin typeface="Cambria Math" panose="02040503050406030204" pitchFamily="18" charset="0"/>
                              </a:rPr>
                              <m:t>′</m:t>
                            </m:r>
                          </m:lim>
                        </m:limLow>
                      </m:fName>
                      <m:e>
                        <m:r>
                          <a:rPr lang="en-US" sz="1600" b="1" i="1">
                            <a:latin typeface="Cambria Math" panose="02040503050406030204" pitchFamily="18" charset="0"/>
                          </a:rPr>
                          <m:t>{</m:t>
                        </m:r>
                        <m:func>
                          <m:funcPr>
                            <m:ctrlPr>
                              <a:rPr lang="en-US" sz="1600" b="1" i="1">
                                <a:latin typeface="Cambria Math" panose="02040503050406030204" pitchFamily="18" charset="0"/>
                              </a:rPr>
                            </m:ctrlPr>
                          </m:funcPr>
                          <m:fName>
                            <m:r>
                              <a:rPr lang="en-US" sz="1600" b="1" i="1">
                                <a:latin typeface="Cambria Math" panose="02040503050406030204" pitchFamily="18" charset="0"/>
                              </a:rPr>
                              <m:t>𝒍𝒐𝒈</m:t>
                            </m:r>
                          </m:fName>
                          <m:e>
                            <m:func>
                              <m:funcPr>
                                <m:ctrlPr>
                                  <a:rPr lang="en-US" sz="1600" b="1" i="1">
                                    <a:latin typeface="Cambria Math" panose="02040503050406030204" pitchFamily="18" charset="0"/>
                                  </a:rPr>
                                </m:ctrlPr>
                              </m:funcPr>
                              <m:fName>
                                <m:r>
                                  <a:rPr lang="en-US" sz="1600" b="1" i="1">
                                    <a:latin typeface="Cambria Math" panose="02040503050406030204" pitchFamily="18" charset="0"/>
                                  </a:rPr>
                                  <m:t>𝑷𝒓</m:t>
                                </m:r>
                              </m:fName>
                              <m:e>
                                <m:d>
                                  <m:dPr>
                                    <m:begChr m:val="["/>
                                    <m:endChr m:val="]"/>
                                    <m:ctrlPr>
                                      <a:rPr lang="en-US" sz="1600" b="1" i="1">
                                        <a:latin typeface="Cambria Math" panose="02040503050406030204" pitchFamily="18" charset="0"/>
                                      </a:rPr>
                                    </m:ctrlPr>
                                  </m:dPr>
                                  <m:e>
                                    <m:r>
                                      <a:rPr lang="en-US" sz="1600" b="1" i="1" smtClean="0">
                                        <a:latin typeface="Cambria Math" panose="02040503050406030204" pitchFamily="18" charset="0"/>
                                      </a:rPr>
                                      <m:t>𝑿</m:t>
                                    </m:r>
                                  </m:e>
                                  <m:e>
                                    <m:r>
                                      <a:rPr lang="en-US" sz="1600" b="1" i="1">
                                        <a:latin typeface="Cambria Math" panose="02040503050406030204" pitchFamily="18" charset="0"/>
                                      </a:rPr>
                                      <m:t>𝑫</m:t>
                                    </m:r>
                                    <m:r>
                                      <a:rPr lang="en-US" sz="1600" b="1" i="1">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𝜽</m:t>
                                        </m:r>
                                      </m:e>
                                      <m:sub>
                                        <m:r>
                                          <a:rPr lang="en-US" sz="1600" b="1" i="1" smtClean="0">
                                            <a:latin typeface="Cambria Math" panose="02040503050406030204" pitchFamily="18" charset="0"/>
                                          </a:rPr>
                                          <m:t>𝑫𝑮</m:t>
                                        </m:r>
                                      </m:sub>
                                    </m:sSub>
                                    <m:r>
                                      <a:rPr lang="en-US" sz="1600" b="1" i="1" smtClean="0">
                                        <a:latin typeface="Cambria Math" panose="02040503050406030204" pitchFamily="18" charset="0"/>
                                      </a:rPr>
                                      <m:t>′, </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𝑭</m:t>
                                        </m:r>
                                      </m:e>
                                      <m:sub>
                                        <m:r>
                                          <a:rPr lang="en-US" sz="1600" b="1" i="1" smtClean="0">
                                            <a:latin typeface="Cambria Math" panose="02040503050406030204" pitchFamily="18" charset="0"/>
                                          </a:rPr>
                                          <m:t>𝑿</m:t>
                                        </m:r>
                                      </m:sub>
                                    </m:sSub>
                                  </m:e>
                                </m:d>
                              </m:e>
                            </m:func>
                          </m:e>
                        </m:func>
                      </m:e>
                    </m:func>
                    <m:r>
                      <a:rPr lang="en-US" sz="1600" b="1" i="1">
                        <a:latin typeface="Cambria Math" panose="02040503050406030204" pitchFamily="18" charset="0"/>
                      </a:rPr>
                      <m:t> −</m:t>
                    </m:r>
                    <m:sSub>
                      <m:sSubPr>
                        <m:ctrlPr>
                          <a:rPr lang="en-US" sz="1600" b="1" i="1">
                            <a:latin typeface="Cambria Math" panose="02040503050406030204" pitchFamily="18" charset="0"/>
                          </a:rPr>
                        </m:ctrlPr>
                      </m:sSubPr>
                      <m:e>
                        <m:d>
                          <m:dPr>
                            <m:begChr m:val="|"/>
                            <m:endChr m:val="|"/>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smtClean="0">
                                    <a:latin typeface="Cambria Math" panose="02040503050406030204" pitchFamily="18" charset="0"/>
                                  </a:rPr>
                                  <m:t>𝑫</m:t>
                                </m:r>
                                <m:r>
                                  <a:rPr lang="en-US" sz="1600" b="1" i="1">
                                    <a:latin typeface="Cambria Math" panose="02040503050406030204" pitchFamily="18" charset="0"/>
                                  </a:rPr>
                                  <m:t>𝑮</m:t>
                                </m:r>
                              </m:sub>
                            </m:sSub>
                          </m:e>
                        </m:d>
                      </m:e>
                      <m:sub>
                        <m:r>
                          <a:rPr lang="en-US" sz="1600" b="1" i="1">
                            <a:latin typeface="Cambria Math" panose="02040503050406030204" pitchFamily="18" charset="0"/>
                          </a:rPr>
                          <m:t>𝟎</m:t>
                        </m:r>
                      </m:sub>
                    </m:sSub>
                    <m:r>
                      <m:rPr>
                        <m:nor/>
                      </m:rPr>
                      <a:rPr lang="en-US" sz="1600" b="1" dirty="0"/>
                      <m:t>}</m:t>
                    </m:r>
                    <m:r>
                      <a:rPr lang="en-US" sz="1600" b="1" i="1">
                        <a:latin typeface="Cambria Math" panose="02040503050406030204" pitchFamily="18" charset="0"/>
                      </a:rPr>
                      <m:t>}</m:t>
                    </m:r>
                  </m:oMath>
                </a14:m>
                <a:r>
                  <a:rPr lang="en-US" sz="1600" b="1" dirty="0"/>
                  <a:t> </a:t>
                </a:r>
              </a:p>
              <a:p>
                <a:pPr lvl="2"/>
                <a:r>
                  <a:rPr lang="en-US" sz="1200" b="1" dirty="0"/>
                  <a:t>Where</a:t>
                </a:r>
                <a14:m>
                  <m:oMath xmlns:m="http://schemas.openxmlformats.org/officeDocument/2006/math">
                    <m:sSub>
                      <m:sSubPr>
                        <m:ctrlPr>
                          <a:rPr lang="en-US" sz="1200" b="1" i="1">
                            <a:latin typeface="Cambria Math" panose="02040503050406030204" pitchFamily="18" charset="0"/>
                          </a:rPr>
                        </m:ctrlPr>
                      </m:sSubPr>
                      <m:e>
                        <m:sSubSup>
                          <m:sSubSupPr>
                            <m:ctrlPr>
                              <a:rPr lang="en-US" sz="1200" b="1" i="1">
                                <a:latin typeface="Cambria Math" panose="02040503050406030204" pitchFamily="18" charset="0"/>
                              </a:rPr>
                            </m:ctrlPr>
                          </m:sSubSupPr>
                          <m:e>
                            <m:r>
                              <a:rPr lang="en-US" sz="1200" b="1" i="1" smtClean="0">
                                <a:latin typeface="Cambria Math" panose="02040503050406030204" pitchFamily="18" charset="0"/>
                              </a:rPr>
                              <m:t>  </m:t>
                            </m:r>
                            <m:r>
                              <a:rPr lang="en-US" sz="1200" b="1" i="1">
                                <a:latin typeface="Cambria Math" panose="02040503050406030204" pitchFamily="18" charset="0"/>
                              </a:rPr>
                              <m:t>𝜽</m:t>
                            </m:r>
                          </m:e>
                          <m:sub>
                            <m:r>
                              <a:rPr lang="en-US" sz="1200" b="1" i="1">
                                <a:latin typeface="Cambria Math" panose="02040503050406030204" pitchFamily="18" charset="0"/>
                              </a:rPr>
                              <m:t>𝑫𝑮</m:t>
                            </m:r>
                          </m:sub>
                          <m:sup>
                            <m:r>
                              <a:rPr lang="en-US" sz="1200" b="1" i="1">
                                <a:latin typeface="Cambria Math" panose="02040503050406030204" pitchFamily="18" charset="0"/>
                              </a:rPr>
                              <m:t>&lt;</m:t>
                            </m:r>
                            <m:r>
                              <a:rPr lang="en-US" sz="1200" b="1" i="1">
                                <a:latin typeface="Cambria Math" panose="02040503050406030204" pitchFamily="18" charset="0"/>
                              </a:rPr>
                              <m:t>𝒕</m:t>
                            </m:r>
                            <m:r>
                              <a:rPr lang="en-US" sz="1200" b="1" i="1">
                                <a:latin typeface="Cambria Math" panose="02040503050406030204" pitchFamily="18" charset="0"/>
                              </a:rPr>
                              <m:t>&gt;</m:t>
                            </m:r>
                          </m:sup>
                        </m:sSubSup>
                        <m:r>
                          <a:rPr lang="en-US" sz="1200" b="1" i="1">
                            <a:latin typeface="Cambria Math" panose="02040503050406030204" pitchFamily="18" charset="0"/>
                          </a:rPr>
                          <m:t>→ </m:t>
                        </m:r>
                        <m:r>
                          <a:rPr lang="en-US" sz="1200" b="1" i="1">
                            <a:latin typeface="Cambria Math" panose="02040503050406030204" pitchFamily="18" charset="0"/>
                          </a:rPr>
                          <m:t>𝜽</m:t>
                        </m:r>
                      </m:e>
                      <m:sub>
                        <m:r>
                          <a:rPr lang="en-US" sz="1200" b="1" i="1">
                            <a:latin typeface="Cambria Math" panose="02040503050406030204" pitchFamily="18" charset="0"/>
                          </a:rPr>
                          <m:t>𝑫𝑮</m:t>
                        </m:r>
                      </m:sub>
                    </m:sSub>
                  </m:oMath>
                </a14:m>
                <a:r>
                  <a:rPr lang="en-US" sz="1200" b="1" dirty="0"/>
                  <a:t> indicates fine tuning novel abstraction params of </a:t>
                </a:r>
                <a:r>
                  <a:rPr lang="en-US" sz="1200" b="1" dirty="0" err="1"/>
                  <a:t>DGen</a:t>
                </a:r>
                <a:endParaRPr lang="en-US" sz="1200" b="1" dirty="0"/>
              </a:p>
              <a:p>
                <a:pPr lvl="1"/>
                <a:r>
                  <a:rPr lang="en-US" sz="1600" b="1" dirty="0"/>
                  <a:t>Fit: </a:t>
                </a:r>
                <a14:m>
                  <m:oMath xmlns:m="http://schemas.openxmlformats.org/officeDocument/2006/math">
                    <m:sSubSup>
                      <m:sSubSupPr>
                        <m:ctrlPr>
                          <a:rPr lang="en-US" sz="1600" b="1" i="1">
                            <a:latin typeface="Cambria Math" panose="02040503050406030204" pitchFamily="18" charset="0"/>
                          </a:rPr>
                        </m:ctrlPr>
                      </m:sSubSupPr>
                      <m:e>
                        <m:r>
                          <a:rPr lang="en-US" sz="1600" b="1" i="1">
                            <a:latin typeface="Cambria Math" panose="02040503050406030204" pitchFamily="18" charset="0"/>
                          </a:rPr>
                          <m:t>𝜽</m:t>
                        </m:r>
                      </m:e>
                      <m:sub>
                        <m:r>
                          <a:rPr lang="en-US" sz="1600" b="1" i="1" smtClean="0">
                            <a:latin typeface="Cambria Math" panose="02040503050406030204" pitchFamily="18" charset="0"/>
                          </a:rPr>
                          <m:t>𝑫</m:t>
                        </m:r>
                        <m:r>
                          <a:rPr lang="en-US" sz="1600" b="1" i="1">
                            <a:latin typeface="Cambria Math" panose="02040503050406030204" pitchFamily="18" charset="0"/>
                          </a:rPr>
                          <m:t>𝑮</m:t>
                        </m:r>
                      </m:sub>
                      <m:sup>
                        <m:r>
                          <a:rPr lang="en-US" sz="1600" b="1" i="1">
                            <a:latin typeface="Cambria Math" panose="02040503050406030204" pitchFamily="18" charset="0"/>
                          </a:rPr>
                          <m:t>&lt;</m:t>
                        </m:r>
                        <m:r>
                          <a:rPr lang="en-US" sz="1600" b="1" i="1">
                            <a:latin typeface="Cambria Math" panose="02040503050406030204" pitchFamily="18" charset="0"/>
                          </a:rPr>
                          <m:t>𝒕</m:t>
                        </m:r>
                        <m:r>
                          <a:rPr lang="en-US" sz="1600" b="1" i="1">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&gt;</m:t>
                        </m:r>
                      </m:sup>
                    </m:sSubSup>
                    <m:r>
                      <a:rPr lang="en-US" sz="1600" b="1" i="1">
                        <a:latin typeface="Cambria Math" panose="02040503050406030204" pitchFamily="18" charset="0"/>
                      </a:rPr>
                      <m:t>  </m:t>
                    </m:r>
                    <m:r>
                      <a:rPr lang="en-US" sz="1600" b="1" i="1">
                        <a:latin typeface="Cambria Math" panose="02040503050406030204" pitchFamily="18" charset="0"/>
                      </a:rPr>
                      <m:t>𝒂𝒓𝒈𝒎𝒂</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smtClean="0">
                                <a:latin typeface="Cambria Math" panose="02040503050406030204" pitchFamily="18" charset="0"/>
                              </a:rPr>
                              <m:t>𝑫</m:t>
                            </m:r>
                            <m:r>
                              <a:rPr lang="en-US" sz="1600" b="1" i="1">
                                <a:latin typeface="Cambria Math" panose="02040503050406030204" pitchFamily="18" charset="0"/>
                              </a:rPr>
                              <m:t>𝑮</m:t>
                            </m:r>
                          </m:sub>
                        </m:sSub>
                      </m:sub>
                    </m:sSub>
                    <m:r>
                      <a:rPr lang="en-US" sz="1600" b="1" i="1">
                        <a:latin typeface="Cambria Math" panose="02040503050406030204" pitchFamily="18" charset="0"/>
                      </a:rPr>
                      <m:t> {</m:t>
                    </m:r>
                    <m:r>
                      <a:rPr lang="en-US" sz="1600" b="1" i="1">
                        <a:latin typeface="Cambria Math" panose="02040503050406030204" pitchFamily="18" charset="0"/>
                      </a:rPr>
                      <m:t>𝑨𝑰</m:t>
                    </m:r>
                    <m:sSup>
                      <m:sSupPr>
                        <m:ctrlPr>
                          <a:rPr lang="en-US" sz="1600" b="1" i="1">
                            <a:latin typeface="Cambria Math" panose="02040503050406030204" pitchFamily="18" charset="0"/>
                          </a:rPr>
                        </m:ctrlPr>
                      </m:sSupPr>
                      <m:e>
                        <m:r>
                          <a:rPr lang="en-US" sz="1600" b="1" i="1">
                            <a:latin typeface="Cambria Math" panose="02040503050406030204" pitchFamily="18" charset="0"/>
                          </a:rPr>
                          <m:t>𝑪</m:t>
                        </m:r>
                      </m:e>
                      <m:sup>
                        <m:r>
                          <a:rPr lang="en-US" sz="1600" b="1" i="1">
                            <a:latin typeface="Cambria Math" panose="02040503050406030204" pitchFamily="18" charset="0"/>
                          </a:rPr>
                          <m:t>′</m:t>
                        </m:r>
                      </m:sup>
                    </m:sSup>
                    <m:d>
                      <m:dPr>
                        <m:endChr m:val="|"/>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smtClean="0">
                                <a:latin typeface="Cambria Math" panose="02040503050406030204" pitchFamily="18" charset="0"/>
                              </a:rPr>
                              <m:t>𝑫</m:t>
                            </m:r>
                            <m:r>
                              <a:rPr lang="en-US" sz="1600" b="1" i="1">
                                <a:latin typeface="Cambria Math" panose="02040503050406030204" pitchFamily="18" charset="0"/>
                              </a:rPr>
                              <m:t>𝑮</m:t>
                            </m:r>
                          </m:sub>
                        </m:sSub>
                      </m:e>
                    </m:d>
                    <m:sSup>
                      <m:sSupPr>
                        <m:ctrlPr>
                          <a:rPr lang="en-US" sz="1600" b="1" i="1">
                            <a:latin typeface="Cambria Math" panose="02040503050406030204" pitchFamily="18" charset="0"/>
                          </a:rPr>
                        </m:ctrlPr>
                      </m:sSupPr>
                      <m:e>
                        <m:r>
                          <a:rPr lang="en-US" sz="1600" b="1" i="1">
                            <a:latin typeface="Cambria Math" panose="02040503050406030204" pitchFamily="18" charset="0"/>
                          </a:rPr>
                          <m:t>𝑫</m:t>
                        </m:r>
                      </m:e>
                      <m:sup>
                        <m:r>
                          <a:rPr lang="en-US" sz="1600" b="1" i="1">
                            <a:latin typeface="Cambria Math" panose="02040503050406030204" pitchFamily="18" charset="0"/>
                          </a:rPr>
                          <m:t>&lt;</m:t>
                        </m:r>
                        <m:r>
                          <a:rPr lang="en-US" sz="1600" b="1" i="1">
                            <a:latin typeface="Cambria Math" panose="02040503050406030204" pitchFamily="18" charset="0"/>
                          </a:rPr>
                          <m:t>𝒕</m:t>
                        </m:r>
                        <m:r>
                          <a:rPr lang="en-US" sz="1600" b="1" i="1">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&gt;</m:t>
                        </m:r>
                      </m:sup>
                    </m:sSup>
                    <m:r>
                      <a:rPr lang="en-US" sz="1600" b="1" i="1">
                        <a:latin typeface="Cambria Math" panose="02040503050406030204" pitchFamily="18" charset="0"/>
                      </a:rPr>
                      <m:t>, </m:t>
                    </m:r>
                    <m:r>
                      <a:rPr lang="en-US" sz="1600" b="1" i="1">
                        <a:latin typeface="Cambria Math" panose="02040503050406030204" pitchFamily="18" charset="0"/>
                      </a:rPr>
                      <m:t>𝑿</m:t>
                    </m:r>
                    <m:r>
                      <a:rPr lang="en-US" sz="1600" b="1" i="1">
                        <a:latin typeface="Cambria Math" panose="02040503050406030204" pitchFamily="18" charset="0"/>
                      </a:rPr>
                      <m:t>,  </m:t>
                    </m:r>
                    <m:r>
                      <a:rPr lang="en-US" sz="1600" b="1" i="1">
                        <a:latin typeface="Cambria Math" panose="02040503050406030204" pitchFamily="18" charset="0"/>
                      </a:rPr>
                      <m:t>𝑳</m:t>
                    </m:r>
                    <m:r>
                      <a:rPr lang="en-US" sz="1600" b="1" i="1">
                        <a:latin typeface="Cambria Math" panose="02040503050406030204" pitchFamily="18" charset="0"/>
                      </a:rPr>
                      <m:t>)}=</m:t>
                    </m:r>
                    <m:r>
                      <a:rPr lang="en-US" sz="1600" b="1" i="1">
                        <a:latin typeface="Cambria Math" panose="02040503050406030204" pitchFamily="18" charset="0"/>
                      </a:rPr>
                      <m:t>𝒂𝒓𝒈𝒎𝒂</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smtClean="0">
                                <a:latin typeface="Cambria Math" panose="02040503050406030204" pitchFamily="18" charset="0"/>
                              </a:rPr>
                              <m:t>𝑫</m:t>
                            </m:r>
                            <m:r>
                              <a:rPr lang="en-US" sz="1600" b="1" i="1">
                                <a:latin typeface="Cambria Math" panose="02040503050406030204" pitchFamily="18" charset="0"/>
                              </a:rPr>
                              <m:t>𝑮</m:t>
                            </m:r>
                          </m:sub>
                        </m:sSub>
                      </m:sub>
                    </m:sSub>
                    <m:r>
                      <a:rPr lang="en-US" sz="1600" b="1" i="1">
                        <a:latin typeface="Cambria Math" panose="02040503050406030204" pitchFamily="18" charset="0"/>
                      </a:rPr>
                      <m:t>{</m:t>
                    </m:r>
                    <m:func>
                      <m:funcPr>
                        <m:ctrlPr>
                          <a:rPr lang="en-US" sz="1600" b="1" i="1">
                            <a:latin typeface="Cambria Math" panose="02040503050406030204" pitchFamily="18" charset="0"/>
                          </a:rPr>
                        </m:ctrlPr>
                      </m:funcPr>
                      <m:fName>
                        <m:r>
                          <a:rPr lang="en-US" sz="1600" b="1" i="1">
                            <a:latin typeface="Cambria Math" panose="02040503050406030204" pitchFamily="18" charset="0"/>
                          </a:rPr>
                          <m:t>𝒍𝒐𝒈</m:t>
                        </m:r>
                      </m:fName>
                      <m:e>
                        <m:func>
                          <m:funcPr>
                            <m:ctrlPr>
                              <a:rPr lang="en-US" sz="1600" b="1" i="1">
                                <a:latin typeface="Cambria Math" panose="02040503050406030204" pitchFamily="18" charset="0"/>
                              </a:rPr>
                            </m:ctrlPr>
                          </m:funcPr>
                          <m:fName>
                            <m:r>
                              <a:rPr lang="en-US" sz="1600" b="1" i="1">
                                <a:latin typeface="Cambria Math" panose="02040503050406030204" pitchFamily="18" charset="0"/>
                              </a:rPr>
                              <m:t>𝑷𝒓</m:t>
                            </m:r>
                          </m:fName>
                          <m:e>
                            <m:d>
                              <m:dPr>
                                <m:begChr m:val="["/>
                                <m:endChr m:val="]"/>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r>
                                      <a:rPr lang="en-US" sz="1600" b="1" i="1">
                                        <a:latin typeface="Cambria Math" panose="02040503050406030204" pitchFamily="18" charset="0"/>
                                      </a:rPr>
                                      <m:t>𝑭</m:t>
                                    </m:r>
                                  </m:e>
                                  <m:sub>
                                    <m:r>
                                      <a:rPr lang="en-US" sz="1600" b="1" i="1">
                                        <a:latin typeface="Cambria Math" panose="02040503050406030204" pitchFamily="18" charset="0"/>
                                      </a:rPr>
                                      <m:t>𝑿</m:t>
                                    </m:r>
                                  </m:sub>
                                </m:sSub>
                                <m:r>
                                  <a:rPr lang="en-US" sz="1600" b="1" i="1">
                                    <a:latin typeface="Cambria Math" panose="02040503050406030204" pitchFamily="18" charset="0"/>
                                  </a:rPr>
                                  <m:t>=</m:t>
                                </m:r>
                                <m:r>
                                  <a:rPr lang="en-US" sz="1600" b="1" i="1">
                                    <a:latin typeface="Cambria Math" panose="02040503050406030204" pitchFamily="18" charset="0"/>
                                  </a:rPr>
                                  <m:t>𝑳</m:t>
                                </m:r>
                              </m:e>
                              <m:e>
                                <m:r>
                                  <a:rPr lang="en-US" sz="1600" b="1" i="1">
                                    <a:latin typeface="Cambria Math" panose="02040503050406030204" pitchFamily="18" charset="0"/>
                                  </a:rPr>
                                  <m:t>𝑫</m:t>
                                </m:r>
                                <m:r>
                                  <a:rPr lang="en-US" sz="1600" b="1" i="1">
                                    <a:latin typeface="Cambria Math" panose="02040503050406030204" pitchFamily="18" charset="0"/>
                                  </a:rPr>
                                  <m:t>, </m:t>
                                </m:r>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smtClean="0">
                                        <a:latin typeface="Cambria Math" panose="02040503050406030204" pitchFamily="18" charset="0"/>
                                      </a:rPr>
                                      <m:t>𝑫</m:t>
                                    </m:r>
                                    <m:r>
                                      <a:rPr lang="en-US" sz="1600" b="1" i="1">
                                        <a:latin typeface="Cambria Math" panose="02040503050406030204" pitchFamily="18" charset="0"/>
                                      </a:rPr>
                                      <m:t>𝑮</m:t>
                                    </m:r>
                                  </m:sub>
                                </m:sSub>
                                <m:r>
                                  <a:rPr lang="en-US" sz="1600" b="1" i="1">
                                    <a:latin typeface="Cambria Math" panose="02040503050406030204" pitchFamily="18" charset="0"/>
                                  </a:rPr>
                                  <m:t>, </m:t>
                                </m:r>
                                <m:r>
                                  <a:rPr lang="en-US" sz="1600" b="1" i="1">
                                    <a:latin typeface="Cambria Math" panose="02040503050406030204" pitchFamily="18" charset="0"/>
                                  </a:rPr>
                                  <m:t>𝑿</m:t>
                                </m:r>
                              </m:e>
                            </m:d>
                          </m:e>
                        </m:func>
                      </m:e>
                    </m:func>
                    <m:r>
                      <a:rPr lang="en-US" sz="1600" b="1" i="1">
                        <a:latin typeface="Cambria Math" panose="02040503050406030204" pitchFamily="18" charset="0"/>
                      </a:rPr>
                      <m:t>−</m:t>
                    </m:r>
                    <m:sSub>
                      <m:sSubPr>
                        <m:ctrlPr>
                          <a:rPr lang="en-US" sz="1600" b="1" i="1">
                            <a:latin typeface="Cambria Math" panose="02040503050406030204" pitchFamily="18" charset="0"/>
                          </a:rPr>
                        </m:ctrlPr>
                      </m:sSubPr>
                      <m:e>
                        <m:d>
                          <m:dPr>
                            <m:begChr m:val="|"/>
                            <m:endChr m:val="|"/>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smtClean="0">
                                    <a:latin typeface="Cambria Math" panose="02040503050406030204" pitchFamily="18" charset="0"/>
                                  </a:rPr>
                                  <m:t>𝑫</m:t>
                                </m:r>
                                <m:r>
                                  <a:rPr lang="en-US" sz="1600" b="1" i="1">
                                    <a:latin typeface="Cambria Math" panose="02040503050406030204" pitchFamily="18" charset="0"/>
                                  </a:rPr>
                                  <m:t>𝑮</m:t>
                                </m:r>
                              </m:sub>
                            </m:sSub>
                          </m:e>
                        </m:d>
                      </m:e>
                      <m:sub>
                        <m:r>
                          <a:rPr lang="en-US" sz="1600" b="1" i="1">
                            <a:latin typeface="Cambria Math" panose="02040503050406030204" pitchFamily="18" charset="0"/>
                          </a:rPr>
                          <m:t>𝟎</m:t>
                        </m:r>
                      </m:sub>
                    </m:sSub>
                    <m:r>
                      <m:rPr>
                        <m:nor/>
                      </m:rPr>
                      <a:rPr lang="en-US" sz="1600" b="1" dirty="0"/>
                      <m:t>}</m:t>
                    </m:r>
                    <m:r>
                      <a:rPr lang="en-US" sz="1600" b="1" i="1">
                        <a:latin typeface="Cambria Math" panose="02040503050406030204" pitchFamily="18" charset="0"/>
                      </a:rPr>
                      <m:t>}</m:t>
                    </m:r>
                  </m:oMath>
                </a14:m>
                <a:endParaRPr lang="en-US" sz="2000" dirty="0"/>
              </a:p>
              <a:p>
                <a:endParaRPr lang="en-US" sz="2000" dirty="0"/>
              </a:p>
              <a:p>
                <a:r>
                  <a:rPr lang="en-US" sz="2000" dirty="0"/>
                  <a:t>Note: prediction of </a:t>
                </a:r>
                <a:r>
                  <a:rPr lang="en-US" sz="2000" dirty="0" err="1"/>
                  <a:t>DreamGen</a:t>
                </a:r>
                <a:r>
                  <a:rPr lang="en-US" sz="2000" dirty="0"/>
                  <a:t> is:</a:t>
                </a:r>
              </a:p>
              <a:p>
                <a:pPr lvl="1"/>
                <a:r>
                  <a:rPr lang="en-US" sz="1600" dirty="0"/>
                  <a:t>Given previous theorem in data set predict next theorem</a:t>
                </a:r>
              </a:p>
              <a:p>
                <a:pPr lvl="1"/>
                <a:r>
                  <a:rPr lang="en-US" sz="1600" dirty="0"/>
                  <a:t>Given previous (sub) goal/theorem predict next goal/theorem</a:t>
                </a:r>
              </a:p>
              <a:p>
                <a:endParaRPr lang="en-US" sz="2000" dirty="0">
                  <a:sym typeface="Wingdings" pitchFamily="2" charset="2"/>
                </a:endParaRPr>
              </a:p>
            </p:txBody>
          </p:sp>
        </mc:Choice>
        <mc:Fallback xmlns="">
          <p:sp>
            <p:nvSpPr>
              <p:cNvPr id="3" name="Content Placeholder 2">
                <a:extLst>
                  <a:ext uri="{FF2B5EF4-FFF2-40B4-BE49-F238E27FC236}">
                    <a16:creationId xmlns:a16="http://schemas.microsoft.com/office/drawing/2014/main" id="{F62D84CC-EE7A-3845-99E9-74BE866E1682}"/>
                  </a:ext>
                </a:extLst>
              </p:cNvPr>
              <p:cNvSpPr>
                <a:spLocks noGrp="1" noRot="1" noChangeAspect="1" noMove="1" noResize="1" noEditPoints="1" noAdjustHandles="1" noChangeArrowheads="1" noChangeShapeType="1" noTextEdit="1"/>
              </p:cNvSpPr>
              <p:nvPr>
                <p:ph idx="1"/>
              </p:nvPr>
            </p:nvSpPr>
            <p:spPr>
              <a:xfrm>
                <a:off x="643466" y="1292470"/>
                <a:ext cx="11548533" cy="5495192"/>
              </a:xfrm>
              <a:blipFill>
                <a:blip r:embed="rId3"/>
                <a:stretch>
                  <a:fillRect l="-439" t="-1152"/>
                </a:stretch>
              </a:blipFill>
            </p:spPr>
            <p:txBody>
              <a:bodyPr/>
              <a:lstStyle/>
              <a:p>
                <a:r>
                  <a:rPr lang="en-US">
                    <a:noFill/>
                  </a:rPr>
                  <a:t> </a:t>
                </a:r>
              </a:p>
            </p:txBody>
          </p:sp>
        </mc:Fallback>
      </mc:AlternateContent>
      <p:sp>
        <p:nvSpPr>
          <p:cNvPr id="31"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47047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C32204-6034-404F-8D17-9923807D008D}"/>
              </a:ext>
            </a:extLst>
          </p:cNvPr>
          <p:cNvSpPr>
            <a:spLocks noGrp="1"/>
          </p:cNvSpPr>
          <p:nvPr>
            <p:ph type="title"/>
          </p:nvPr>
        </p:nvSpPr>
        <p:spPr>
          <a:xfrm>
            <a:off x="6951" y="5732"/>
            <a:ext cx="11548533" cy="1135737"/>
          </a:xfrm>
        </p:spPr>
        <p:txBody>
          <a:bodyPr>
            <a:normAutofit/>
          </a:bodyPr>
          <a:lstStyle/>
          <a:p>
            <a:r>
              <a:rPr lang="en-US" sz="3600" dirty="0"/>
              <a:t>What about if we had BOTH Execute and Dreamer Generator?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2D84CC-EE7A-3845-99E9-74BE866E1682}"/>
                  </a:ext>
                </a:extLst>
              </p:cNvPr>
              <p:cNvSpPr>
                <a:spLocks noGrp="1"/>
              </p:cNvSpPr>
              <p:nvPr>
                <p:ph idx="1"/>
              </p:nvPr>
            </p:nvSpPr>
            <p:spPr>
              <a:xfrm>
                <a:off x="-1" y="1072662"/>
                <a:ext cx="12192000" cy="5785338"/>
              </a:xfrm>
            </p:spPr>
            <p:txBody>
              <a:bodyPr>
                <a:normAutofit fontScale="92500" lnSpcReduction="10000"/>
              </a:bodyPr>
              <a:lstStyle/>
              <a:p>
                <a:r>
                  <a:rPr lang="en-US" sz="2000" dirty="0">
                    <a:sym typeface="Wingdings" pitchFamily="2" charset="2"/>
                  </a:rPr>
                  <a:t>Recall prediction of each model</a:t>
                </a:r>
                <a:endParaRPr lang="en-US" sz="1600" dirty="0">
                  <a:sym typeface="Wingdings" pitchFamily="2" charset="2"/>
                </a:endParaRPr>
              </a:p>
              <a:p>
                <a:pPr lvl="1"/>
                <a:r>
                  <a:rPr lang="en-US" sz="1600" dirty="0">
                    <a:sym typeface="Wingdings" pitchFamily="2" charset="2"/>
                  </a:rPr>
                  <a:t>i.e. </a:t>
                </a:r>
                <a:r>
                  <a:rPr lang="en-US" sz="1600" dirty="0" err="1">
                    <a:sym typeface="Wingdings" pitchFamily="2" charset="2"/>
                  </a:rPr>
                  <a:t>DGen</a:t>
                </a:r>
                <a:r>
                  <a:rPr lang="en-US" sz="1600" dirty="0">
                    <a:sym typeface="Wingdings" pitchFamily="2" charset="2"/>
                  </a:rPr>
                  <a:t> does: </a:t>
                </a:r>
                <a14:m>
                  <m:oMath xmlns:m="http://schemas.openxmlformats.org/officeDocument/2006/math">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Pr</m:t>
                        </m:r>
                      </m:fName>
                      <m:e>
                        <m:d>
                          <m:dPr>
                            <m:begChr m:val="["/>
                            <m:endChr m:val="]"/>
                            <m:ctrlPr>
                              <a:rPr lang="en-US" sz="1600" i="1">
                                <a:latin typeface="Cambria Math" panose="02040503050406030204" pitchFamily="18" charset="0"/>
                              </a:rPr>
                            </m:ctrlPr>
                          </m:dPr>
                          <m:e>
                            <m:r>
                              <a:rPr lang="en-US" sz="1600" b="0" i="1" smtClean="0">
                                <a:latin typeface="Cambria Math" panose="02040503050406030204" pitchFamily="18" charset="0"/>
                              </a:rPr>
                              <m:t>𝑥</m:t>
                            </m:r>
                          </m:e>
                          <m:e>
                            <m:r>
                              <a:rPr lang="en-US" sz="1600" i="1">
                                <a:latin typeface="Cambria Math" panose="02040503050406030204" pitchFamily="18" charset="0"/>
                              </a:rPr>
                              <m:t>𝐷</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b="0" i="1" smtClean="0">
                                    <a:latin typeface="Cambria Math" panose="02040503050406030204" pitchFamily="18" charset="0"/>
                                  </a:rPr>
                                  <m:t>𝐷</m:t>
                                </m:r>
                                <m:r>
                                  <a:rPr lang="en-US" sz="1600" i="1">
                                    <a:latin typeface="Cambria Math" panose="02040503050406030204" pitchFamily="18" charset="0"/>
                                  </a:rPr>
                                  <m:t>𝐺</m:t>
                                </m:r>
                              </m:sub>
                            </m:sSub>
                            <m:r>
                              <a:rPr lang="en-US" sz="1600" i="1">
                                <a:latin typeface="Cambria Math" panose="02040503050406030204" pitchFamily="18" charset="0"/>
                              </a:rPr>
                              <m:t>,</m:t>
                            </m:r>
                            <m:r>
                              <a:rPr lang="en-US" sz="1600" b="0" i="1" smtClean="0">
                                <a:latin typeface="Cambria Math" panose="02040503050406030204" pitchFamily="18" charset="0"/>
                              </a:rPr>
                              <m:t>𝑝𝑥𝑠</m:t>
                            </m:r>
                          </m:e>
                        </m:d>
                        <m:r>
                          <a:rPr lang="en-US" sz="1600" i="1">
                            <a:latin typeface="Cambria Math" panose="02040503050406030204" pitchFamily="18" charset="0"/>
                          </a:rPr>
                          <m:t>=</m:t>
                        </m:r>
                        <m:r>
                          <a:rPr lang="en-US" sz="1600" b="0" i="1" smtClean="0">
                            <a:latin typeface="Cambria Math" panose="02040503050406030204" pitchFamily="18" charset="0"/>
                          </a:rPr>
                          <m:t>𝐷</m:t>
                        </m:r>
                        <m:r>
                          <a:rPr lang="en-US" sz="1600" i="1">
                            <a:latin typeface="Cambria Math" panose="02040503050406030204" pitchFamily="18" charset="0"/>
                          </a:rPr>
                          <m:t>𝐺𝑒𝑛</m:t>
                        </m:r>
                        <m:r>
                          <a:rPr lang="en-US" sz="1600" i="1" smtClean="0">
                            <a:latin typeface="Cambria Math" panose="02040503050406030204" pitchFamily="18" charset="0"/>
                          </a:rPr>
                          <m:t>𝑥</m:t>
                        </m:r>
                        <m:r>
                          <a:rPr lang="en-US" sz="1600" b="0" i="1" smtClean="0">
                            <a:latin typeface="Cambria Math" panose="02040503050406030204" pitchFamily="18" charset="0"/>
                          </a:rPr>
                          <m:t>𝑠</m:t>
                        </m:r>
                        <m:r>
                          <a:rPr lang="en-US" sz="1600" i="1">
                            <a:latin typeface="Cambria Math" panose="02040503050406030204" pitchFamily="18" charset="0"/>
                          </a:rPr>
                          <m:t>,       </m:t>
                        </m:r>
                        <m:r>
                          <a:rPr lang="en-US" sz="1600" b="0" i="1" smtClean="0">
                            <a:latin typeface="Cambria Math" panose="02040503050406030204" pitchFamily="18" charset="0"/>
                          </a:rPr>
                          <m:t>𝑝</m:t>
                        </m:r>
                        <m:r>
                          <a:rPr lang="en-US" sz="1600" i="1">
                            <a:latin typeface="Cambria Math" panose="02040503050406030204" pitchFamily="18" charset="0"/>
                          </a:rPr>
                          <m:t>𝑥</m:t>
                        </m:r>
                        <m:r>
                          <a:rPr lang="en-US" sz="1600" b="0" i="1" smtClean="0">
                            <a:latin typeface="Cambria Math" panose="02040503050406030204" pitchFamily="18" charset="0"/>
                          </a:rPr>
                          <m:t>𝑠</m:t>
                        </m:r>
                        <m:r>
                          <a:rPr lang="en-US" sz="1600" i="1">
                            <a:latin typeface="Cambria Math" panose="02040503050406030204" pitchFamily="18" charset="0"/>
                          </a:rPr>
                          <m:t>=&lt;</m:t>
                        </m:r>
                        <m:sSub>
                          <m:sSubPr>
                            <m:ctrlPr>
                              <a:rPr lang="en-US" sz="1600" b="0" i="1" smtClean="0">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 …,</m:t>
                        </m:r>
                        <m:r>
                          <a:rPr lang="en-US" sz="1600" i="1">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m:t>
                            </m:r>
                            <m:r>
                              <a:rPr lang="en-US" sz="1600" b="0" i="1" smtClean="0">
                                <a:latin typeface="Cambria Math" panose="02040503050406030204" pitchFamily="18" charset="0"/>
                              </a:rPr>
                              <m:t>𝑝𝑥𝑠</m:t>
                            </m:r>
                            <m:r>
                              <a:rPr lang="en-US" sz="1600" b="0" i="1" smtClean="0">
                                <a:latin typeface="Cambria Math" panose="02040503050406030204" pitchFamily="18" charset="0"/>
                              </a:rPr>
                              <m:t>|</m:t>
                            </m:r>
                          </m:sub>
                        </m:sSub>
                        <m:r>
                          <a:rPr lang="en-US" sz="1600" i="1">
                            <a:latin typeface="Cambria Math" panose="02040503050406030204" pitchFamily="18" charset="0"/>
                          </a:rPr>
                          <m:t>&gt;</m:t>
                        </m:r>
                      </m:e>
                    </m:func>
                  </m:oMath>
                </a14:m>
                <a:r>
                  <a:rPr lang="en-US" sz="1600" dirty="0"/>
                  <a:t>        (</a:t>
                </a:r>
                <a:r>
                  <a:rPr lang="en-US" sz="1600" dirty="0" err="1"/>
                  <a:t>AutoRegressive</a:t>
                </a:r>
                <a:r>
                  <a:rPr lang="en-US" sz="1600" dirty="0"/>
                  <a:t>, AR)</a:t>
                </a:r>
              </a:p>
              <a:p>
                <a:pPr lvl="1"/>
                <a:r>
                  <a:rPr lang="en-US" sz="1600" dirty="0">
                    <a:sym typeface="Wingdings" pitchFamily="2" charset="2"/>
                  </a:rPr>
                  <a:t>Contrast with </a:t>
                </a:r>
                <a:r>
                  <a:rPr lang="en-US" sz="1600" dirty="0" err="1">
                    <a:sym typeface="Wingdings" pitchFamily="2" charset="2"/>
                  </a:rPr>
                  <a:t>EGen</a:t>
                </a:r>
                <a:r>
                  <a:rPr lang="en-US" sz="1600" dirty="0">
                    <a:sym typeface="Wingdings" pitchFamily="2" charset="2"/>
                  </a:rPr>
                  <a:t>: </a:t>
                </a:r>
                <a14:m>
                  <m:oMath xmlns:m="http://schemas.openxmlformats.org/officeDocument/2006/math">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Pr</m:t>
                        </m:r>
                      </m:fName>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𝑙</m:t>
                            </m:r>
                          </m:e>
                          <m:e>
                            <m:r>
                              <a:rPr lang="en-US" sz="1600" i="1">
                                <a:latin typeface="Cambria Math" panose="02040503050406030204" pitchFamily="18" charset="0"/>
                              </a:rPr>
                              <m:t>𝐷</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𝐸𝐺</m:t>
                                </m:r>
                              </m:sub>
                            </m:sSub>
                            <m:r>
                              <a:rPr lang="en-US" sz="1600" i="1">
                                <a:latin typeface="Cambria Math" panose="02040503050406030204" pitchFamily="18" charset="0"/>
                              </a:rPr>
                              <m:t>,</m:t>
                            </m:r>
                            <m:r>
                              <a:rPr lang="en-US" sz="1600" i="1">
                                <a:latin typeface="Cambria Math" panose="02040503050406030204" pitchFamily="18" charset="0"/>
                              </a:rPr>
                              <m:t>𝑥</m:t>
                            </m:r>
                          </m:e>
                        </m:d>
                        <m:r>
                          <a:rPr lang="en-US" sz="1600" i="1">
                            <a:latin typeface="Cambria Math" panose="02040503050406030204" pitchFamily="18" charset="0"/>
                          </a:rPr>
                          <m:t>=</m:t>
                        </m:r>
                        <m:r>
                          <a:rPr lang="en-US" sz="1600" i="1">
                            <a:latin typeface="Cambria Math" panose="02040503050406030204" pitchFamily="18" charset="0"/>
                          </a:rPr>
                          <m:t>𝐸𝐺𝑒𝑛</m:t>
                        </m:r>
                        <m:d>
                          <m:dPr>
                            <m:ctrlPr>
                              <a:rPr lang="en-US" sz="1600" i="1">
                                <a:latin typeface="Cambria Math" panose="02040503050406030204" pitchFamily="18" charset="0"/>
                              </a:rPr>
                            </m:ctrlPr>
                          </m:dPr>
                          <m:e>
                            <m:r>
                              <a:rPr lang="en-US" sz="1600" i="1">
                                <a:latin typeface="Cambria Math" panose="02040503050406030204" pitchFamily="18" charset="0"/>
                              </a:rPr>
                              <m:t>𝑥</m:t>
                            </m:r>
                          </m:e>
                        </m:d>
                        <m:r>
                          <a:rPr lang="en-US" sz="1600" i="1">
                            <a:latin typeface="Cambria Math" panose="02040503050406030204" pitchFamily="18" charset="0"/>
                          </a:rPr>
                          <m:t>,       </m:t>
                        </m:r>
                        <m:r>
                          <a:rPr lang="en-US" sz="1600" i="1">
                            <a:latin typeface="Cambria Math" panose="02040503050406030204" pitchFamily="18" charset="0"/>
                          </a:rPr>
                          <m:t>𝑥</m:t>
                        </m:r>
                        <m:r>
                          <a:rPr lang="en-US" sz="1600" i="1">
                            <a:latin typeface="Cambria Math" panose="02040503050406030204" pitchFamily="18" charset="0"/>
                          </a:rPr>
                          <m:t>= &lt;</m:t>
                        </m:r>
                        <m:r>
                          <a:rPr lang="en-US" sz="1600" i="1">
                            <a:latin typeface="Cambria Math" panose="02040503050406030204" pitchFamily="18" charset="0"/>
                          </a:rPr>
                          <m:t>𝑡</m:t>
                        </m:r>
                        <m:r>
                          <a:rPr lang="en-US" sz="1600" i="1">
                            <a:latin typeface="Cambria Math" panose="02040503050406030204" pitchFamily="18" charset="0"/>
                          </a:rPr>
                          <m:t>, </m:t>
                        </m:r>
                        <m:r>
                          <a:rPr lang="en-US" sz="1600" i="1">
                            <a:latin typeface="Cambria Math" panose="02040503050406030204" pitchFamily="18" charset="0"/>
                          </a:rPr>
                          <m:t>𝑝𝑠</m:t>
                        </m:r>
                        <m:r>
                          <a:rPr lang="en-US" sz="1600" i="1">
                            <a:latin typeface="Cambria Math" panose="02040503050406030204" pitchFamily="18" charset="0"/>
                          </a:rPr>
                          <m:t>, </m:t>
                        </m:r>
                        <m:r>
                          <a:rPr lang="en-US" sz="1600" i="1">
                            <a:latin typeface="Cambria Math" panose="02040503050406030204" pitchFamily="18" charset="0"/>
                          </a:rPr>
                          <m:t>𝑠</m:t>
                        </m:r>
                        <m:r>
                          <a:rPr lang="en-US" sz="1600" i="1">
                            <a:latin typeface="Cambria Math" panose="02040503050406030204" pitchFamily="18" charset="0"/>
                          </a:rPr>
                          <m:t>&gt;</m:t>
                        </m:r>
                      </m:e>
                    </m:func>
                  </m:oMath>
                </a14:m>
                <a:r>
                  <a:rPr lang="en-US" sz="1600" dirty="0"/>
                  <a:t>        (</a:t>
                </a:r>
                <a:r>
                  <a:rPr lang="en-US" sz="1600" dirty="0" err="1"/>
                  <a:t>AutoRegressive</a:t>
                </a:r>
                <a:r>
                  <a:rPr lang="en-US" sz="1600" dirty="0"/>
                  <a:t>, AR)</a:t>
                </a:r>
                <a:endParaRPr lang="en-US" sz="1600" dirty="0">
                  <a:sym typeface="Wingdings" pitchFamily="2" charset="2"/>
                </a:endParaRPr>
              </a:p>
              <a:p>
                <a:r>
                  <a:rPr lang="en-US" sz="2000" dirty="0">
                    <a:sym typeface="Wingdings" pitchFamily="2" charset="2"/>
                  </a:rPr>
                  <a:t>Given parameters for the </a:t>
                </a:r>
                <a:r>
                  <a:rPr lang="en-US" sz="2000" dirty="0" err="1">
                    <a:sym typeface="Wingdings" pitchFamily="2" charset="2"/>
                  </a:rPr>
                  <a:t>DGen</a:t>
                </a:r>
                <a:r>
                  <a:rPr lang="en-US" sz="2000" dirty="0">
                    <a:sym typeface="Wingdings" pitchFamily="2" charset="2"/>
                  </a:rPr>
                  <a:t> </a:t>
                </a:r>
                <a14:m>
                  <m:oMath xmlns:m="http://schemas.openxmlformats.org/officeDocument/2006/math">
                    <m:sSubSup>
                      <m:sSubSupPr>
                        <m:ctrlPr>
                          <a:rPr lang="en-US" sz="2000" b="0" i="1" smtClean="0">
                            <a:latin typeface="Cambria Math" panose="02040503050406030204" pitchFamily="18" charset="0"/>
                            <a:sym typeface="Wingdings" pitchFamily="2" charset="2"/>
                          </a:rPr>
                        </m:ctrlPr>
                      </m:sSubSupPr>
                      <m:e>
                        <m:r>
                          <a:rPr lang="en-US" sz="2000" b="0" i="1" smtClean="0">
                            <a:latin typeface="Cambria Math" panose="02040503050406030204" pitchFamily="18" charset="0"/>
                            <a:sym typeface="Wingdings" pitchFamily="2" charset="2"/>
                          </a:rPr>
                          <m:t>𝜃</m:t>
                        </m:r>
                      </m:e>
                      <m:sub>
                        <m:r>
                          <a:rPr lang="en-US" sz="2000" b="0" i="1" smtClean="0">
                            <a:latin typeface="Cambria Math" panose="02040503050406030204" pitchFamily="18" charset="0"/>
                            <a:sym typeface="Wingdings" pitchFamily="2" charset="2"/>
                          </a:rPr>
                          <m:t>𝐷𝐺</m:t>
                        </m:r>
                      </m:sub>
                      <m:sup>
                        <m:r>
                          <a:rPr lang="en-US" sz="2000" b="0" i="1" smtClean="0">
                            <a:latin typeface="Cambria Math" panose="02040503050406030204" pitchFamily="18" charset="0"/>
                            <a:sym typeface="Wingdings" pitchFamily="2" charset="2"/>
                          </a:rPr>
                          <m:t>&lt;</m:t>
                        </m:r>
                        <m:r>
                          <a:rPr lang="en-US" sz="2000" b="0" i="1" smtClean="0">
                            <a:latin typeface="Cambria Math" panose="02040503050406030204" pitchFamily="18" charset="0"/>
                            <a:sym typeface="Wingdings" pitchFamily="2" charset="2"/>
                          </a:rPr>
                          <m:t>𝑡</m:t>
                        </m:r>
                        <m:r>
                          <a:rPr lang="en-US" sz="2000" b="0" i="1" smtClean="0">
                            <a:latin typeface="Cambria Math" panose="02040503050406030204" pitchFamily="18" charset="0"/>
                            <a:sym typeface="Wingdings" pitchFamily="2" charset="2"/>
                          </a:rPr>
                          <m:t>&gt;</m:t>
                        </m:r>
                      </m:sup>
                    </m:sSubSup>
                  </m:oMath>
                </a14:m>
                <a:r>
                  <a:rPr lang="en-US" sz="2000" dirty="0">
                    <a:sym typeface="Wingdings" pitchFamily="2" charset="2"/>
                  </a:rPr>
                  <a:t> and DGen </a:t>
                </a:r>
                <a14:m>
                  <m:oMath xmlns:m="http://schemas.openxmlformats.org/officeDocument/2006/math">
                    <m:sSubSup>
                      <m:sSubSupPr>
                        <m:ctrlPr>
                          <a:rPr lang="en-US" sz="2000" b="0" i="1" smtClean="0">
                            <a:latin typeface="Cambria Math" panose="02040503050406030204" pitchFamily="18" charset="0"/>
                            <a:sym typeface="Wingdings" pitchFamily="2" charset="2"/>
                          </a:rPr>
                        </m:ctrlPr>
                      </m:sSubSupPr>
                      <m:e>
                        <m:r>
                          <a:rPr lang="en-US" sz="2000" i="1">
                            <a:latin typeface="Cambria Math" panose="02040503050406030204" pitchFamily="18" charset="0"/>
                            <a:sym typeface="Wingdings" pitchFamily="2" charset="2"/>
                          </a:rPr>
                          <m:t>𝜃</m:t>
                        </m:r>
                      </m:e>
                      <m:sub>
                        <m:r>
                          <a:rPr lang="en-US" sz="2000" b="0" i="1" smtClean="0">
                            <a:latin typeface="Cambria Math" panose="02040503050406030204" pitchFamily="18" charset="0"/>
                            <a:sym typeface="Wingdings" pitchFamily="2" charset="2"/>
                          </a:rPr>
                          <m:t>𝐸</m:t>
                        </m:r>
                        <m:r>
                          <a:rPr lang="en-US" sz="2000" i="1">
                            <a:latin typeface="Cambria Math" panose="02040503050406030204" pitchFamily="18" charset="0"/>
                            <a:sym typeface="Wingdings" pitchFamily="2" charset="2"/>
                          </a:rPr>
                          <m:t>𝐺</m:t>
                        </m:r>
                      </m:sub>
                      <m:sup>
                        <m:r>
                          <a:rPr lang="en-US" sz="2000" b="0" i="1" smtClean="0">
                            <a:latin typeface="Cambria Math" panose="02040503050406030204" pitchFamily="18" charset="0"/>
                            <a:sym typeface="Wingdings" pitchFamily="2" charset="2"/>
                          </a:rPr>
                          <m:t>&lt;</m:t>
                        </m:r>
                        <m:r>
                          <a:rPr lang="en-US" sz="2000" b="0" i="1" smtClean="0">
                            <a:latin typeface="Cambria Math" panose="02040503050406030204" pitchFamily="18" charset="0"/>
                            <a:sym typeface="Wingdings" pitchFamily="2" charset="2"/>
                          </a:rPr>
                          <m:t>𝑡</m:t>
                        </m:r>
                        <m:r>
                          <a:rPr lang="en-US" sz="2000" b="0" i="1" smtClean="0">
                            <a:latin typeface="Cambria Math" panose="02040503050406030204" pitchFamily="18" charset="0"/>
                            <a:sym typeface="Wingdings" pitchFamily="2" charset="2"/>
                          </a:rPr>
                          <m:t>&gt;</m:t>
                        </m:r>
                      </m:sup>
                    </m:sSubSup>
                  </m:oMath>
                </a14:m>
                <a:r>
                  <a:rPr lang="en-US" sz="2000" dirty="0">
                    <a:sym typeface="Wingdings" pitchFamily="2" charset="2"/>
                  </a:rPr>
                  <a:t> (from previous EC step) do compress step:</a:t>
                </a:r>
              </a:p>
              <a:p>
                <a:r>
                  <a:rPr lang="en-US" sz="2000" b="1" dirty="0"/>
                  <a:t>(Ours) Summary </a:t>
                </a:r>
                <a14:m>
                  <m:oMath xmlns:m="http://schemas.openxmlformats.org/officeDocument/2006/math">
                    <m:r>
                      <a:rPr lang="en-US" sz="2000" b="1" i="1">
                        <a:latin typeface="Cambria Math" panose="02040503050406030204" pitchFamily="18" charset="0"/>
                      </a:rPr>
                      <m:t>𝑬</m:t>
                    </m:r>
                    <m:sSup>
                      <m:sSupPr>
                        <m:ctrlPr>
                          <a:rPr lang="en-US" sz="2000" b="1" i="1">
                            <a:latin typeface="Cambria Math" panose="02040503050406030204" pitchFamily="18" charset="0"/>
                          </a:rPr>
                        </m:ctrlPr>
                      </m:sSupPr>
                      <m:e>
                        <m:r>
                          <a:rPr lang="en-US" sz="2000" b="1" i="1">
                            <a:latin typeface="Cambria Math" panose="02040503050406030204" pitchFamily="18" charset="0"/>
                          </a:rPr>
                          <m:t>𝑪</m:t>
                        </m:r>
                      </m:e>
                      <m:sup>
                        <m:r>
                          <a:rPr lang="en-US" sz="2000" b="1" i="1">
                            <a:latin typeface="Cambria Math" panose="02040503050406030204" pitchFamily="18" charset="0"/>
                          </a:rPr>
                          <m:t>𝟐</m:t>
                        </m:r>
                      </m:sup>
                    </m:sSup>
                  </m:oMath>
                </a14:m>
                <a:r>
                  <a:rPr lang="en-US" sz="2000" b="1" dirty="0"/>
                  <a:t> compression (option 1):</a:t>
                </a:r>
              </a:p>
              <a:p>
                <a:pPr lvl="1"/>
                <a:r>
                  <a:rPr lang="en-US" sz="1600" b="1" dirty="0"/>
                  <a:t>Compress: </a:t>
                </a:r>
                <a14:m>
                  <m:oMath xmlns:m="http://schemas.openxmlformats.org/officeDocument/2006/math">
                    <m:sSup>
                      <m:sSupPr>
                        <m:ctrlPr>
                          <a:rPr lang="en-US" sz="1600" b="1" i="1">
                            <a:latin typeface="Cambria Math" panose="02040503050406030204" pitchFamily="18" charset="0"/>
                          </a:rPr>
                        </m:ctrlPr>
                      </m:sSupPr>
                      <m:e>
                        <m:r>
                          <a:rPr lang="en-US" sz="1600" b="1" i="1">
                            <a:latin typeface="Cambria Math" panose="02040503050406030204" pitchFamily="18" charset="0"/>
                          </a:rPr>
                          <m:t>𝑫</m:t>
                        </m:r>
                      </m:e>
                      <m:sup>
                        <m:r>
                          <a:rPr lang="en-US" sz="1600" b="1" i="1">
                            <a:latin typeface="Cambria Math" panose="02040503050406030204" pitchFamily="18" charset="0"/>
                          </a:rPr>
                          <m:t>&lt;</m:t>
                        </m:r>
                        <m:r>
                          <a:rPr lang="en-US" sz="1600" b="1" i="1">
                            <a:latin typeface="Cambria Math" panose="02040503050406030204" pitchFamily="18" charset="0"/>
                          </a:rPr>
                          <m:t>𝒕</m:t>
                        </m:r>
                        <m:r>
                          <a:rPr lang="en-US" sz="1600" b="1" i="1">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&gt;</m:t>
                        </m:r>
                      </m:sup>
                    </m:sSup>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𝒂𝒓𝒈𝒎𝒂𝒙</m:t>
                        </m:r>
                      </m:e>
                      <m:sub>
                        <m:r>
                          <a:rPr lang="en-US" sz="1600" b="1" i="1">
                            <a:latin typeface="Cambria Math" panose="02040503050406030204" pitchFamily="18" charset="0"/>
                          </a:rPr>
                          <m:t>𝑫</m:t>
                        </m:r>
                      </m:sub>
                    </m:sSub>
                    <m:r>
                      <a:rPr lang="en-US" sz="1600" b="1" i="1">
                        <a:latin typeface="Cambria Math" panose="02040503050406030204" pitchFamily="18" charset="0"/>
                      </a:rPr>
                      <m:t>{</m:t>
                    </m:r>
                    <m:r>
                      <a:rPr lang="en-US" sz="1600" b="1" i="1">
                        <a:latin typeface="Cambria Math" panose="02040503050406030204" pitchFamily="18" charset="0"/>
                      </a:rPr>
                      <m:t>𝐨𝐛𝐣</m:t>
                    </m:r>
                    <m:d>
                      <m:dPr>
                        <m:ctrlPr>
                          <a:rPr lang="en-US" sz="1600" b="1" i="1">
                            <a:latin typeface="Cambria Math" panose="02040503050406030204" pitchFamily="18" charset="0"/>
                          </a:rPr>
                        </m:ctrlPr>
                      </m:dPr>
                      <m:e>
                        <m:r>
                          <a:rPr lang="en-US" sz="1600" b="1" i="1">
                            <a:latin typeface="Cambria Math" panose="02040503050406030204" pitchFamily="18" charset="0"/>
                          </a:rPr>
                          <m:t>𝑫</m:t>
                        </m:r>
                      </m:e>
                    </m:d>
                    <m:r>
                      <a:rPr lang="en-US" sz="1600" b="1">
                        <a:latin typeface="Cambria Math" panose="02040503050406030204" pitchFamily="18" charset="0"/>
                      </a:rPr>
                      <m:t>}=</m:t>
                    </m:r>
                    <m:r>
                      <a:rPr lang="en-US" sz="1600" b="1" i="1">
                        <a:latin typeface="Cambria Math" panose="02040503050406030204" pitchFamily="18" charset="0"/>
                      </a:rPr>
                      <m:t>𝒂𝒓𝒈𝒎𝒂</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𝑫</m:t>
                        </m:r>
                      </m:sub>
                    </m:sSub>
                    <m:r>
                      <a:rPr lang="en-US" sz="1600" b="1" i="1">
                        <a:latin typeface="Cambria Math" panose="02040503050406030204" pitchFamily="18" charset="0"/>
                      </a:rPr>
                      <m:t>{</m:t>
                    </m:r>
                    <m:nary>
                      <m:naryPr>
                        <m:chr m:val="∑"/>
                        <m:supHide m:val="on"/>
                        <m:ctrlPr>
                          <a:rPr lang="en-US" sz="1600" b="1" i="1">
                            <a:latin typeface="Cambria Math" panose="02040503050406030204" pitchFamily="18" charset="0"/>
                          </a:rPr>
                        </m:ctrlPr>
                      </m:naryPr>
                      <m:sub>
                        <m:r>
                          <m:rPr>
                            <m:brk m:alnAt="7"/>
                          </m:rPr>
                          <a:rPr lang="en-US" sz="1600" b="1" i="1">
                            <a:latin typeface="Cambria Math" panose="02040503050406030204" pitchFamily="18" charset="0"/>
                          </a:rPr>
                          <m:t>𝒍</m:t>
                        </m:r>
                        <m:r>
                          <a:rPr lang="en-US" sz="1600" b="1" i="1">
                            <a:latin typeface="Cambria Math" panose="02040503050406030204" pitchFamily="18" charset="0"/>
                          </a:rPr>
                          <m:t>∈</m:t>
                        </m:r>
                        <m:r>
                          <a:rPr lang="en-US" sz="1600" b="1" i="1">
                            <a:latin typeface="Cambria Math" panose="02040503050406030204" pitchFamily="18" charset="0"/>
                          </a:rPr>
                          <m:t>𝑳</m:t>
                        </m:r>
                      </m:sub>
                      <m:sup/>
                      <m:e>
                        <m:r>
                          <a:rPr lang="en-US" sz="1600" b="1" i="1">
                            <a:latin typeface="Cambria Math" panose="02040503050406030204" pitchFamily="18" charset="0"/>
                          </a:rPr>
                          <m:t>𝒔𝒊𝒛</m:t>
                        </m:r>
                        <m:sSub>
                          <m:sSubPr>
                            <m:ctrlPr>
                              <a:rPr lang="en-US" sz="1600" b="1" i="1">
                                <a:latin typeface="Cambria Math" panose="02040503050406030204" pitchFamily="18" charset="0"/>
                              </a:rPr>
                            </m:ctrlPr>
                          </m:sSubPr>
                          <m:e>
                            <m:r>
                              <a:rPr lang="en-US" sz="1600" b="1" i="1">
                                <a:latin typeface="Cambria Math" panose="02040503050406030204" pitchFamily="18" charset="0"/>
                              </a:rPr>
                              <m:t>𝒆</m:t>
                            </m:r>
                          </m:e>
                          <m:sub>
                            <m:r>
                              <a:rPr lang="en-US" sz="1600" b="1" i="1">
                                <a:latin typeface="Cambria Math" panose="02040503050406030204" pitchFamily="18" charset="0"/>
                              </a:rPr>
                              <m:t>𝒂𝒔𝒕</m:t>
                            </m:r>
                          </m:sub>
                        </m:sSub>
                        <m:d>
                          <m:dPr>
                            <m:ctrlPr>
                              <a:rPr lang="en-US" sz="1600" b="1" i="1">
                                <a:latin typeface="Cambria Math" panose="02040503050406030204" pitchFamily="18" charset="0"/>
                              </a:rPr>
                            </m:ctrlPr>
                          </m:dPr>
                          <m:e>
                            <m:r>
                              <a:rPr lang="en-US" sz="1600" b="1" i="1">
                                <a:latin typeface="Cambria Math" panose="02040503050406030204" pitchFamily="18" charset="0"/>
                              </a:rPr>
                              <m:t>𝒍</m:t>
                            </m:r>
                          </m:e>
                        </m:d>
                        <m:r>
                          <a:rPr lang="en-US" sz="1600" b="1" i="1" smtClean="0">
                            <a:latin typeface="Cambria Math" panose="02040503050406030204" pitchFamily="18" charset="0"/>
                          </a:rPr>
                          <m:t>+ </m:t>
                        </m:r>
                      </m:e>
                    </m:nary>
                    <m:nary>
                      <m:naryPr>
                        <m:chr m:val="∑"/>
                        <m:supHide m:val="on"/>
                        <m:ctrlPr>
                          <a:rPr lang="en-US" sz="1600" b="1" i="1" smtClean="0">
                            <a:latin typeface="Cambria Math" panose="02040503050406030204" pitchFamily="18" charset="0"/>
                          </a:rPr>
                        </m:ctrlPr>
                      </m:naryPr>
                      <m:sub>
                        <m:r>
                          <m:rPr>
                            <m:brk m:alnAt="7"/>
                          </m:rPr>
                          <a:rPr lang="en-US" sz="1600" b="1" i="1" smtClean="0">
                            <a:latin typeface="Cambria Math" panose="02040503050406030204" pitchFamily="18" charset="0"/>
                          </a:rPr>
                          <m:t>𝒙</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𝑷𝑿𝑺</m:t>
                        </m:r>
                      </m:sub>
                      <m:sup/>
                      <m:e>
                        <m:r>
                          <a:rPr lang="en-US" sz="1600" b="1" i="1" smtClean="0">
                            <a:latin typeface="Cambria Math" panose="02040503050406030204" pitchFamily="18" charset="0"/>
                          </a:rPr>
                          <m:t>𝒔𝒊𝒛</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𝒆</m:t>
                            </m:r>
                          </m:e>
                          <m:sub>
                            <m:r>
                              <a:rPr lang="en-US" sz="1600" b="1" i="1" smtClean="0">
                                <a:latin typeface="Cambria Math" panose="02040503050406030204" pitchFamily="18" charset="0"/>
                              </a:rPr>
                              <m:t>𝒂𝒔𝒕</m:t>
                            </m:r>
                          </m:sub>
                        </m:sSub>
                        <m:d>
                          <m:dPr>
                            <m:ctrlPr>
                              <a:rPr lang="en-US" sz="1600" b="1" i="1" smtClean="0">
                                <a:latin typeface="Cambria Math" panose="02040503050406030204" pitchFamily="18" charset="0"/>
                              </a:rPr>
                            </m:ctrlPr>
                          </m:dPr>
                          <m:e>
                            <m:r>
                              <a:rPr lang="en-US" sz="1600" b="1" i="1" smtClean="0">
                                <a:latin typeface="Cambria Math" panose="02040503050406030204" pitchFamily="18" charset="0"/>
                              </a:rPr>
                              <m:t>𝒙</m:t>
                            </m:r>
                          </m:e>
                        </m:d>
                      </m:e>
                    </m:nary>
                    <m:r>
                      <a:rPr lang="en-US" sz="1600" b="1" i="1" smtClean="0">
                        <a:latin typeface="Cambria Math" panose="02040503050406030204" pitchFamily="18" charset="0"/>
                      </a:rPr>
                      <m:t>}</m:t>
                    </m:r>
                  </m:oMath>
                </a14:m>
                <a:endParaRPr lang="en-US" sz="1600" b="1" dirty="0"/>
              </a:p>
              <a:p>
                <a:pPr lvl="1"/>
                <a:r>
                  <a:rPr lang="en-US" sz="1600" b="1" dirty="0"/>
                  <a:t>Fit: </a:t>
                </a:r>
              </a:p>
              <a:p>
                <a:pPr lvl="2"/>
                <a14:m>
                  <m:oMath xmlns:m="http://schemas.openxmlformats.org/officeDocument/2006/math">
                    <m:sSubSup>
                      <m:sSubSupPr>
                        <m:ctrlPr>
                          <a:rPr lang="en-US" sz="1600" b="1" i="1">
                            <a:latin typeface="Cambria Math" panose="02040503050406030204" pitchFamily="18" charset="0"/>
                          </a:rPr>
                        </m:ctrlPr>
                      </m:sSubSupPr>
                      <m:e>
                        <m:r>
                          <a:rPr lang="en-US" sz="1600" b="1" i="1">
                            <a:latin typeface="Cambria Math" panose="02040503050406030204" pitchFamily="18" charset="0"/>
                          </a:rPr>
                          <m:t>𝜽</m:t>
                        </m:r>
                      </m:e>
                      <m:sub>
                        <m:r>
                          <a:rPr lang="en-US" sz="1600" b="1" i="1" smtClean="0">
                            <a:latin typeface="Cambria Math" panose="02040503050406030204" pitchFamily="18" charset="0"/>
                          </a:rPr>
                          <m:t>𝑫</m:t>
                        </m:r>
                        <m:r>
                          <a:rPr lang="en-US" sz="1600" b="1" i="1">
                            <a:latin typeface="Cambria Math" panose="02040503050406030204" pitchFamily="18" charset="0"/>
                          </a:rPr>
                          <m:t>𝑮</m:t>
                        </m:r>
                      </m:sub>
                      <m:sup>
                        <m:r>
                          <a:rPr lang="en-US" sz="1600" b="1" i="1">
                            <a:latin typeface="Cambria Math" panose="02040503050406030204" pitchFamily="18" charset="0"/>
                          </a:rPr>
                          <m:t>&lt;</m:t>
                        </m:r>
                        <m:r>
                          <a:rPr lang="en-US" sz="1600" b="1" i="1">
                            <a:latin typeface="Cambria Math" panose="02040503050406030204" pitchFamily="18" charset="0"/>
                          </a:rPr>
                          <m:t>𝒕</m:t>
                        </m:r>
                        <m:r>
                          <a:rPr lang="en-US" sz="1600" b="1" i="1">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&gt;</m:t>
                        </m:r>
                      </m:sup>
                    </m:sSubSup>
                    <m:r>
                      <a:rPr lang="en-US" sz="1600" b="1" i="1">
                        <a:latin typeface="Cambria Math" panose="02040503050406030204" pitchFamily="18" charset="0"/>
                      </a:rPr>
                      <m:t> =</m:t>
                    </m:r>
                    <m:r>
                      <a:rPr lang="en-US" sz="1600" b="1" i="1">
                        <a:latin typeface="Cambria Math" panose="02040503050406030204" pitchFamily="18" charset="0"/>
                      </a:rPr>
                      <m:t>𝒂𝒓𝒈𝒎𝒂</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smtClean="0">
                                <a:latin typeface="Cambria Math" panose="02040503050406030204" pitchFamily="18" charset="0"/>
                              </a:rPr>
                              <m:t>𝑫</m:t>
                            </m:r>
                            <m:r>
                              <a:rPr lang="en-US" sz="1600" b="1" i="1">
                                <a:latin typeface="Cambria Math" panose="02040503050406030204" pitchFamily="18" charset="0"/>
                              </a:rPr>
                              <m:t>𝑮</m:t>
                            </m:r>
                          </m:sub>
                        </m:sSub>
                      </m:sub>
                    </m:sSub>
                    <m:d>
                      <m:dPr>
                        <m:begChr m:val="{"/>
                        <m:endChr m:val="}"/>
                        <m:ctrlPr>
                          <a:rPr lang="en-US" sz="1600" b="1" i="1" smtClean="0">
                            <a:latin typeface="Cambria Math" panose="02040503050406030204" pitchFamily="18" charset="0"/>
                          </a:rPr>
                        </m:ctrlPr>
                      </m:dPr>
                      <m:e>
                        <m:func>
                          <m:funcPr>
                            <m:ctrlPr>
                              <a:rPr lang="en-US" sz="1600" b="1" i="1">
                                <a:latin typeface="Cambria Math" panose="02040503050406030204" pitchFamily="18" charset="0"/>
                              </a:rPr>
                            </m:ctrlPr>
                          </m:funcPr>
                          <m:fName>
                            <m:r>
                              <a:rPr lang="en-US" sz="1600" b="1" i="1">
                                <a:latin typeface="Cambria Math" panose="02040503050406030204" pitchFamily="18" charset="0"/>
                              </a:rPr>
                              <m:t>𝒍𝒐𝒈</m:t>
                            </m:r>
                          </m:fName>
                          <m:e>
                            <m:func>
                              <m:funcPr>
                                <m:ctrlPr>
                                  <a:rPr lang="en-US" sz="1600" b="1" i="1">
                                    <a:latin typeface="Cambria Math" panose="02040503050406030204" pitchFamily="18" charset="0"/>
                                  </a:rPr>
                                </m:ctrlPr>
                              </m:funcPr>
                              <m:fName>
                                <m:r>
                                  <a:rPr lang="en-US" sz="1600" b="1" i="1">
                                    <a:latin typeface="Cambria Math" panose="02040503050406030204" pitchFamily="18" charset="0"/>
                                  </a:rPr>
                                  <m:t>𝑷𝒓</m:t>
                                </m:r>
                              </m:fName>
                              <m:e>
                                <m:d>
                                  <m:dPr>
                                    <m:begChr m:val="["/>
                                    <m:endChr m:val="]"/>
                                    <m:ctrlPr>
                                      <a:rPr lang="en-US" sz="1600" b="1" i="1">
                                        <a:latin typeface="Cambria Math" panose="02040503050406030204" pitchFamily="18" charset="0"/>
                                      </a:rPr>
                                    </m:ctrlPr>
                                  </m:dPr>
                                  <m:e>
                                    <m:r>
                                      <a:rPr lang="en-US" sz="1600" b="1" i="1" smtClean="0">
                                        <a:latin typeface="Cambria Math" panose="02040503050406030204" pitchFamily="18" charset="0"/>
                                      </a:rPr>
                                      <m:t>𝑿</m:t>
                                    </m:r>
                                  </m:e>
                                  <m:e>
                                    <m:r>
                                      <a:rPr lang="en-US" sz="1600" b="1" i="1">
                                        <a:latin typeface="Cambria Math" panose="02040503050406030204" pitchFamily="18" charset="0"/>
                                      </a:rPr>
                                      <m:t>𝑫</m:t>
                                    </m:r>
                                    <m:r>
                                      <a:rPr lang="en-US" sz="1600" b="1" i="1">
                                        <a:latin typeface="Cambria Math" panose="02040503050406030204" pitchFamily="18" charset="0"/>
                                      </a:rPr>
                                      <m:t>, </m:t>
                                    </m:r>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smtClean="0">
                                            <a:latin typeface="Cambria Math" panose="02040503050406030204" pitchFamily="18" charset="0"/>
                                          </a:rPr>
                                          <m:t>𝑫</m:t>
                                        </m:r>
                                        <m:r>
                                          <a:rPr lang="en-US" sz="1600" b="1" i="1">
                                            <a:latin typeface="Cambria Math" panose="02040503050406030204" pitchFamily="18" charset="0"/>
                                          </a:rPr>
                                          <m:t>𝑮</m:t>
                                        </m:r>
                                      </m:sub>
                                    </m:sSub>
                                    <m:r>
                                      <a:rPr lang="en-US" sz="1600" b="1" i="1" smtClean="0">
                                        <a:latin typeface="Cambria Math" panose="02040503050406030204" pitchFamily="18" charset="0"/>
                                      </a:rPr>
                                      <m:t>, </m:t>
                                    </m:r>
                                    <m:r>
                                      <a:rPr lang="en-US" sz="1600" b="1" i="1" smtClean="0">
                                        <a:latin typeface="Cambria Math" panose="02040503050406030204" pitchFamily="18" charset="0"/>
                                      </a:rPr>
                                      <m:t>𝑷𝑿𝑺</m:t>
                                    </m:r>
                                  </m:e>
                                </m:d>
                              </m:e>
                            </m:func>
                          </m:e>
                        </m:func>
                        <m:r>
                          <m:rPr>
                            <m:nor/>
                          </m:rPr>
                          <a:rPr lang="en-US" sz="1600" b="1" dirty="0"/>
                          <m:t>}</m:t>
                        </m:r>
                      </m:e>
                    </m:d>
                  </m:oMath>
                </a14:m>
                <a:endParaRPr lang="en-US" sz="1600" b="1" dirty="0"/>
              </a:p>
              <a:p>
                <a:pPr lvl="2"/>
                <a14:m>
                  <m:oMath xmlns:m="http://schemas.openxmlformats.org/officeDocument/2006/math">
                    <m:sSubSup>
                      <m:sSubSupPr>
                        <m:ctrlPr>
                          <a:rPr lang="en-US" sz="1600" b="1" i="1">
                            <a:latin typeface="Cambria Math" panose="02040503050406030204" pitchFamily="18" charset="0"/>
                          </a:rPr>
                        </m:ctrlPr>
                      </m:sSubSupPr>
                      <m:e>
                        <m:r>
                          <a:rPr lang="en-US" sz="1600" b="1" i="1">
                            <a:latin typeface="Cambria Math" panose="02040503050406030204" pitchFamily="18" charset="0"/>
                          </a:rPr>
                          <m:t>𝜽</m:t>
                        </m:r>
                      </m:e>
                      <m:sub>
                        <m:r>
                          <a:rPr lang="en-US" sz="1600" b="1" i="1" smtClean="0">
                            <a:latin typeface="Cambria Math" panose="02040503050406030204" pitchFamily="18" charset="0"/>
                          </a:rPr>
                          <m:t>𝑬</m:t>
                        </m:r>
                        <m:r>
                          <a:rPr lang="en-US" sz="1600" b="1" i="1">
                            <a:latin typeface="Cambria Math" panose="02040503050406030204" pitchFamily="18" charset="0"/>
                          </a:rPr>
                          <m:t>𝑮</m:t>
                        </m:r>
                      </m:sub>
                      <m:sup>
                        <m:r>
                          <a:rPr lang="en-US" sz="1600" b="1" i="1">
                            <a:latin typeface="Cambria Math" panose="02040503050406030204" pitchFamily="18" charset="0"/>
                          </a:rPr>
                          <m:t>&lt;</m:t>
                        </m:r>
                        <m:r>
                          <a:rPr lang="en-US" sz="1600" b="1" i="1">
                            <a:latin typeface="Cambria Math" panose="02040503050406030204" pitchFamily="18" charset="0"/>
                          </a:rPr>
                          <m:t>𝒕</m:t>
                        </m:r>
                        <m:r>
                          <a:rPr lang="en-US" sz="1600" b="1" i="1">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&gt;</m:t>
                        </m:r>
                      </m:sup>
                    </m:sSubSup>
                    <m:r>
                      <a:rPr lang="en-US" sz="1600" b="1" i="1" smtClean="0">
                        <a:latin typeface="Cambria Math" panose="02040503050406030204" pitchFamily="18" charset="0"/>
                      </a:rPr>
                      <m:t>=</m:t>
                    </m:r>
                    <m:r>
                      <a:rPr lang="en-US" sz="1600" b="1" i="1">
                        <a:latin typeface="Cambria Math" panose="02040503050406030204" pitchFamily="18" charset="0"/>
                      </a:rPr>
                      <m:t>𝒂𝒓𝒈𝒎𝒂</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a:latin typeface="Cambria Math" panose="02040503050406030204" pitchFamily="18" charset="0"/>
                              </a:rPr>
                              <m:t>𝑬𝑮</m:t>
                            </m:r>
                          </m:sub>
                        </m:sSub>
                      </m:sub>
                    </m:sSub>
                    <m:r>
                      <a:rPr lang="en-US" sz="1600" b="1" i="1">
                        <a:latin typeface="Cambria Math" panose="02040503050406030204" pitchFamily="18" charset="0"/>
                      </a:rPr>
                      <m:t>{</m:t>
                    </m:r>
                    <m:func>
                      <m:funcPr>
                        <m:ctrlPr>
                          <a:rPr lang="en-US" sz="1600" b="1" i="1">
                            <a:latin typeface="Cambria Math" panose="02040503050406030204" pitchFamily="18" charset="0"/>
                          </a:rPr>
                        </m:ctrlPr>
                      </m:funcPr>
                      <m:fName>
                        <m:r>
                          <a:rPr lang="en-US" sz="1600" b="1" i="1">
                            <a:latin typeface="Cambria Math" panose="02040503050406030204" pitchFamily="18" charset="0"/>
                          </a:rPr>
                          <m:t>𝒍𝒐𝒈</m:t>
                        </m:r>
                      </m:fName>
                      <m:e>
                        <m:func>
                          <m:funcPr>
                            <m:ctrlPr>
                              <a:rPr lang="en-US" sz="1600" b="1" i="1">
                                <a:latin typeface="Cambria Math" panose="02040503050406030204" pitchFamily="18" charset="0"/>
                              </a:rPr>
                            </m:ctrlPr>
                          </m:funcPr>
                          <m:fName>
                            <m:r>
                              <a:rPr lang="en-US" sz="1600" b="1" i="1">
                                <a:latin typeface="Cambria Math" panose="02040503050406030204" pitchFamily="18" charset="0"/>
                              </a:rPr>
                              <m:t>𝑷𝒓</m:t>
                            </m:r>
                          </m:fName>
                          <m:e>
                            <m:d>
                              <m:dPr>
                                <m:begChr m:val="["/>
                                <m:endChr m:val="]"/>
                                <m:ctrlPr>
                                  <a:rPr lang="en-US" sz="1600" b="1" i="1">
                                    <a:latin typeface="Cambria Math" panose="02040503050406030204" pitchFamily="18" charset="0"/>
                                  </a:rPr>
                                </m:ctrlPr>
                              </m:dPr>
                              <m:e>
                                <m:r>
                                  <a:rPr lang="en-US" sz="1600" b="1" i="1">
                                    <a:latin typeface="Cambria Math" panose="02040503050406030204" pitchFamily="18" charset="0"/>
                                  </a:rPr>
                                  <m:t>𝑳</m:t>
                                </m:r>
                              </m:e>
                              <m:e>
                                <m:r>
                                  <a:rPr lang="en-US" sz="1600" b="1" i="1">
                                    <a:latin typeface="Cambria Math" panose="02040503050406030204" pitchFamily="18" charset="0"/>
                                  </a:rPr>
                                  <m:t>𝑫</m:t>
                                </m:r>
                                <m:r>
                                  <a:rPr lang="en-US" sz="1600" b="1" i="1">
                                    <a:latin typeface="Cambria Math" panose="02040503050406030204" pitchFamily="18" charset="0"/>
                                  </a:rPr>
                                  <m:t>, </m:t>
                                </m:r>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a:latin typeface="Cambria Math" panose="02040503050406030204" pitchFamily="18" charset="0"/>
                                      </a:rPr>
                                      <m:t>𝑬𝑮</m:t>
                                    </m:r>
                                  </m:sub>
                                </m:sSub>
                                <m:r>
                                  <a:rPr lang="en-US" sz="1600" b="1" i="1">
                                    <a:latin typeface="Cambria Math" panose="02040503050406030204" pitchFamily="18" charset="0"/>
                                  </a:rPr>
                                  <m:t>, </m:t>
                                </m:r>
                                <m:r>
                                  <a:rPr lang="en-US" sz="1600" b="1" i="1">
                                    <a:latin typeface="Cambria Math" panose="02040503050406030204" pitchFamily="18" charset="0"/>
                                  </a:rPr>
                                  <m:t>𝑿</m:t>
                                </m:r>
                              </m:e>
                            </m:d>
                          </m:e>
                        </m:func>
                      </m:e>
                    </m:func>
                    <m:r>
                      <m:rPr>
                        <m:nor/>
                      </m:rPr>
                      <a:rPr lang="en-US" sz="1600" b="1" dirty="0"/>
                      <m:t>}</m:t>
                    </m:r>
                    <m:r>
                      <a:rPr lang="en-US" sz="1600" b="1" i="1">
                        <a:latin typeface="Cambria Math" panose="02040503050406030204" pitchFamily="18" charset="0"/>
                      </a:rPr>
                      <m:t>}</m:t>
                    </m:r>
                  </m:oMath>
                </a14:m>
                <a:endParaRPr lang="en-US" sz="1600" b="1" dirty="0"/>
              </a:p>
              <a:p>
                <a:r>
                  <a:rPr lang="en-US" sz="2000" b="1" dirty="0"/>
                  <a:t>Summary </a:t>
                </a:r>
                <a14:m>
                  <m:oMath xmlns:m="http://schemas.openxmlformats.org/officeDocument/2006/math">
                    <m:r>
                      <a:rPr lang="en-US" sz="2000" b="1" i="1">
                        <a:latin typeface="Cambria Math" panose="02040503050406030204" pitchFamily="18" charset="0"/>
                      </a:rPr>
                      <m:t>𝑬</m:t>
                    </m:r>
                    <m:sSup>
                      <m:sSupPr>
                        <m:ctrlPr>
                          <a:rPr lang="en-US" sz="2000" b="1" i="1">
                            <a:latin typeface="Cambria Math" panose="02040503050406030204" pitchFamily="18" charset="0"/>
                          </a:rPr>
                        </m:ctrlPr>
                      </m:sSupPr>
                      <m:e>
                        <m:r>
                          <a:rPr lang="en-US" sz="2000" b="1" i="1">
                            <a:latin typeface="Cambria Math" panose="02040503050406030204" pitchFamily="18" charset="0"/>
                          </a:rPr>
                          <m:t>𝑪</m:t>
                        </m:r>
                      </m:e>
                      <m:sup>
                        <m:r>
                          <a:rPr lang="en-US" sz="2000" b="1" i="1">
                            <a:latin typeface="Cambria Math" panose="02040503050406030204" pitchFamily="18" charset="0"/>
                          </a:rPr>
                          <m:t>𝟐</m:t>
                        </m:r>
                      </m:sup>
                    </m:sSup>
                  </m:oMath>
                </a14:m>
                <a:r>
                  <a:rPr lang="en-US" sz="2000" b="1" dirty="0"/>
                  <a:t> compression (option 2):</a:t>
                </a:r>
              </a:p>
              <a:p>
                <a:pPr lvl="1"/>
                <a:r>
                  <a:rPr lang="en-US" sz="1600" b="1" dirty="0"/>
                  <a:t>Compress: </a:t>
                </a:r>
                <a14:m>
                  <m:oMath xmlns:m="http://schemas.openxmlformats.org/officeDocument/2006/math">
                    <m:sSup>
                      <m:sSupPr>
                        <m:ctrlPr>
                          <a:rPr lang="en-US" sz="1600" b="1" i="1">
                            <a:latin typeface="Cambria Math" panose="02040503050406030204" pitchFamily="18" charset="0"/>
                          </a:rPr>
                        </m:ctrlPr>
                      </m:sSupPr>
                      <m:e>
                        <m:r>
                          <a:rPr lang="en-US" sz="1600" b="1" i="1">
                            <a:latin typeface="Cambria Math" panose="02040503050406030204" pitchFamily="18" charset="0"/>
                          </a:rPr>
                          <m:t>𝑫</m:t>
                        </m:r>
                      </m:e>
                      <m:sup>
                        <m:r>
                          <a:rPr lang="en-US" sz="1600" b="1" i="1">
                            <a:latin typeface="Cambria Math" panose="02040503050406030204" pitchFamily="18" charset="0"/>
                          </a:rPr>
                          <m:t>&lt;</m:t>
                        </m:r>
                        <m:r>
                          <a:rPr lang="en-US" sz="1600" b="1" i="1">
                            <a:latin typeface="Cambria Math" panose="02040503050406030204" pitchFamily="18" charset="0"/>
                          </a:rPr>
                          <m:t>𝒕</m:t>
                        </m:r>
                        <m:r>
                          <a:rPr lang="en-US" sz="1600" b="1" i="1">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&gt;</m:t>
                        </m:r>
                      </m:sup>
                    </m:sSup>
                    <m:r>
                      <a:rPr lang="en-US" sz="1600" b="1" i="1">
                        <a:latin typeface="Cambria Math" panose="02040503050406030204" pitchFamily="18" charset="0"/>
                      </a:rPr>
                      <m:t>=</m:t>
                    </m:r>
                    <m:r>
                      <a:rPr lang="en-US" sz="1600" b="1" i="1">
                        <a:latin typeface="Cambria Math" panose="02040503050406030204" pitchFamily="18" charset="0"/>
                      </a:rPr>
                      <m:t>𝒂𝒓𝒈𝒎𝒂</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𝑫</m:t>
                        </m:r>
                        <m:r>
                          <a:rPr lang="en-US" sz="1600" b="1" i="1">
                            <a:latin typeface="Cambria Math" panose="02040503050406030204" pitchFamily="18" charset="0"/>
                          </a:rPr>
                          <m:t>∈</m:t>
                        </m:r>
                        <m:r>
                          <a:rPr lang="en-US" sz="1600" b="1" i="1">
                            <a:latin typeface="Cambria Math" panose="02040503050406030204" pitchFamily="18" charset="0"/>
                          </a:rPr>
                          <m:t>𝑫𝑺𝑳𝒔</m:t>
                        </m:r>
                      </m:sub>
                    </m:sSub>
                    <m:d>
                      <m:dPr>
                        <m:begChr m:val="{"/>
                        <m:endChr m:val="}"/>
                        <m:ctrlPr>
                          <a:rPr lang="en-US" sz="1600" b="1" i="1">
                            <a:latin typeface="Cambria Math" panose="02040503050406030204" pitchFamily="18" charset="0"/>
                          </a:rPr>
                        </m:ctrlPr>
                      </m:dPr>
                      <m:e>
                        <m:r>
                          <a:rPr lang="en-US" sz="1600" b="1" i="1">
                            <a:latin typeface="Cambria Math" panose="02040503050406030204" pitchFamily="18" charset="0"/>
                          </a:rPr>
                          <m:t>𝑨𝑰</m:t>
                        </m:r>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𝑪</m:t>
                            </m:r>
                          </m:e>
                          <m:sub>
                            <m:r>
                              <a:rPr lang="en-US" sz="1600" b="1" i="1" smtClean="0">
                                <a:latin typeface="Cambria Math" panose="02040503050406030204" pitchFamily="18" charset="0"/>
                              </a:rPr>
                              <m:t>𝑬𝑮</m:t>
                            </m:r>
                          </m:sub>
                          <m:sup>
                            <m:r>
                              <a:rPr lang="en-US" sz="1600" b="1" i="1">
                                <a:latin typeface="Cambria Math" panose="02040503050406030204" pitchFamily="18" charset="0"/>
                              </a:rPr>
                              <m:t>′</m:t>
                            </m:r>
                          </m:sup>
                        </m:sSubSup>
                        <m:d>
                          <m:dPr>
                            <m:ctrlPr>
                              <a:rPr lang="en-US" sz="1600" b="1" i="1">
                                <a:latin typeface="Cambria Math" panose="02040503050406030204" pitchFamily="18" charset="0"/>
                              </a:rPr>
                            </m:ctrlPr>
                          </m:dPr>
                          <m:e>
                            <m:r>
                              <a:rPr lang="en-US" sz="1600" b="1" i="1">
                                <a:latin typeface="Cambria Math" panose="02040503050406030204" pitchFamily="18" charset="0"/>
                              </a:rPr>
                              <m:t>𝑫</m:t>
                            </m:r>
                          </m:e>
                          <m:e>
                            <m:r>
                              <a:rPr lang="en-US" sz="1600" b="1" i="1">
                                <a:latin typeface="Cambria Math" panose="02040503050406030204" pitchFamily="18" charset="0"/>
                              </a:rPr>
                              <m:t>𝑿</m:t>
                            </m:r>
                            <m:r>
                              <a:rPr lang="en-US" sz="1600" b="1" i="1">
                                <a:latin typeface="Cambria Math" panose="02040503050406030204" pitchFamily="18" charset="0"/>
                              </a:rPr>
                              <m:t>,  </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𝑭</m:t>
                                </m:r>
                              </m:e>
                              <m:sub>
                                <m:r>
                                  <a:rPr lang="en-US" sz="1600" b="1" i="1" smtClean="0">
                                    <a:latin typeface="Cambria Math" panose="02040503050406030204" pitchFamily="18" charset="0"/>
                                  </a:rPr>
                                  <m:t>𝑿</m:t>
                                </m:r>
                              </m:sub>
                            </m:sSub>
                          </m:e>
                        </m:d>
                        <m:r>
                          <a:rPr lang="en-US" sz="1600" b="1" i="1">
                            <a:latin typeface="Cambria Math" panose="02040503050406030204" pitchFamily="18" charset="0"/>
                          </a:rPr>
                          <m:t>+</m:t>
                        </m:r>
                        <m:r>
                          <a:rPr lang="en-US" sz="1600" b="1" i="1">
                            <a:latin typeface="Cambria Math" panose="02040503050406030204" pitchFamily="18" charset="0"/>
                          </a:rPr>
                          <m:t>𝑨𝑰</m:t>
                        </m:r>
                        <m:sSubSup>
                          <m:sSubSupPr>
                            <m:ctrlPr>
                              <a:rPr lang="en-US" sz="1600" b="1" i="1" smtClean="0">
                                <a:latin typeface="Cambria Math" panose="02040503050406030204" pitchFamily="18" charset="0"/>
                              </a:rPr>
                            </m:ctrlPr>
                          </m:sSubSupPr>
                          <m:e>
                            <m:r>
                              <a:rPr lang="en-US" sz="1600" b="1" i="1">
                                <a:latin typeface="Cambria Math" panose="02040503050406030204" pitchFamily="18" charset="0"/>
                              </a:rPr>
                              <m:t>𝑪</m:t>
                            </m:r>
                          </m:e>
                          <m:sub>
                            <m:r>
                              <a:rPr lang="en-US" sz="1600" b="1" i="1" smtClean="0">
                                <a:latin typeface="Cambria Math" panose="02040503050406030204" pitchFamily="18" charset="0"/>
                              </a:rPr>
                              <m:t>𝑫𝑮</m:t>
                            </m:r>
                          </m:sub>
                          <m:sup>
                            <m:r>
                              <a:rPr lang="en-US" sz="1600" b="1" i="1">
                                <a:latin typeface="Cambria Math" panose="02040503050406030204" pitchFamily="18" charset="0"/>
                              </a:rPr>
                              <m:t>′</m:t>
                            </m:r>
                          </m:sup>
                        </m:sSubSup>
                        <m:d>
                          <m:dPr>
                            <m:ctrlPr>
                              <a:rPr lang="en-US" sz="1600" b="1" i="1">
                                <a:latin typeface="Cambria Math" panose="02040503050406030204" pitchFamily="18" charset="0"/>
                              </a:rPr>
                            </m:ctrlPr>
                          </m:dPr>
                          <m:e>
                            <m:r>
                              <a:rPr lang="en-US" sz="1600" b="1" i="1">
                                <a:latin typeface="Cambria Math" panose="02040503050406030204" pitchFamily="18" charset="0"/>
                              </a:rPr>
                              <m:t>𝑫</m:t>
                            </m:r>
                          </m:e>
                          <m:e>
                            <m:r>
                              <a:rPr lang="en-US" sz="1600" b="1" i="1">
                                <a:latin typeface="Cambria Math" panose="02040503050406030204" pitchFamily="18" charset="0"/>
                              </a:rPr>
                              <m:t>𝑿</m:t>
                            </m:r>
                            <m:r>
                              <a:rPr lang="en-US" sz="1600" b="1" i="1">
                                <a:latin typeface="Cambria Math" panose="02040503050406030204" pitchFamily="18" charset="0"/>
                              </a:rPr>
                              <m:t>,  </m:t>
                            </m:r>
                            <m:sSub>
                              <m:sSubPr>
                                <m:ctrlPr>
                                  <a:rPr lang="en-US" sz="1600" b="1" i="1">
                                    <a:latin typeface="Cambria Math" panose="02040503050406030204" pitchFamily="18" charset="0"/>
                                  </a:rPr>
                                </m:ctrlPr>
                              </m:sSubPr>
                              <m:e>
                                <m:r>
                                  <a:rPr lang="en-US" sz="1600" b="1" i="1">
                                    <a:latin typeface="Cambria Math" panose="02040503050406030204" pitchFamily="18" charset="0"/>
                                  </a:rPr>
                                  <m:t>𝑭</m:t>
                                </m:r>
                              </m:e>
                              <m:sub>
                                <m:r>
                                  <a:rPr lang="en-US" sz="1600" b="1" i="1">
                                    <a:latin typeface="Cambria Math" panose="02040503050406030204" pitchFamily="18" charset="0"/>
                                  </a:rPr>
                                  <m:t>𝑿</m:t>
                                </m:r>
                              </m:sub>
                            </m:sSub>
                          </m:e>
                        </m:d>
                      </m:e>
                    </m:d>
                  </m:oMath>
                </a14:m>
                <a:endParaRPr lang="en-US" sz="1600" b="1" dirty="0"/>
              </a:p>
              <a:p>
                <a:pPr lvl="2"/>
                <a:r>
                  <a:rPr lang="en-US" sz="1200" b="1" dirty="0"/>
                  <a:t>Where</a:t>
                </a:r>
                <a14:m>
                  <m:oMath xmlns:m="http://schemas.openxmlformats.org/officeDocument/2006/math">
                    <m:sSub>
                      <m:sSubPr>
                        <m:ctrlPr>
                          <a:rPr lang="en-US" sz="1200" b="1" i="1">
                            <a:latin typeface="Cambria Math" panose="02040503050406030204" pitchFamily="18" charset="0"/>
                          </a:rPr>
                        </m:ctrlPr>
                      </m:sSubPr>
                      <m:e>
                        <m:sSubSup>
                          <m:sSubSupPr>
                            <m:ctrlPr>
                              <a:rPr lang="en-US" sz="1200" b="1" i="1">
                                <a:latin typeface="Cambria Math" panose="02040503050406030204" pitchFamily="18" charset="0"/>
                              </a:rPr>
                            </m:ctrlPr>
                          </m:sSubSupPr>
                          <m:e>
                            <m:r>
                              <a:rPr lang="en-US" sz="1200" b="1" i="1" smtClean="0">
                                <a:latin typeface="Cambria Math" panose="02040503050406030204" pitchFamily="18" charset="0"/>
                              </a:rPr>
                              <m:t>  </m:t>
                            </m:r>
                            <m:r>
                              <a:rPr lang="en-US" sz="1200" b="1" i="1">
                                <a:latin typeface="Cambria Math" panose="02040503050406030204" pitchFamily="18" charset="0"/>
                              </a:rPr>
                              <m:t>𝜽</m:t>
                            </m:r>
                          </m:e>
                          <m:sub>
                            <m:r>
                              <a:rPr lang="en-US" sz="1200" b="1" i="1">
                                <a:latin typeface="Cambria Math" panose="02040503050406030204" pitchFamily="18" charset="0"/>
                              </a:rPr>
                              <m:t>𝑮</m:t>
                            </m:r>
                          </m:sub>
                          <m:sup>
                            <m:r>
                              <a:rPr lang="en-US" sz="1200" b="1" i="1">
                                <a:latin typeface="Cambria Math" panose="02040503050406030204" pitchFamily="18" charset="0"/>
                              </a:rPr>
                              <m:t>&lt;</m:t>
                            </m:r>
                            <m:r>
                              <a:rPr lang="en-US" sz="1200" b="1" i="1">
                                <a:latin typeface="Cambria Math" panose="02040503050406030204" pitchFamily="18" charset="0"/>
                              </a:rPr>
                              <m:t>𝒕</m:t>
                            </m:r>
                            <m:r>
                              <a:rPr lang="en-US" sz="1200" b="1" i="1">
                                <a:latin typeface="Cambria Math" panose="02040503050406030204" pitchFamily="18" charset="0"/>
                              </a:rPr>
                              <m:t>&gt;</m:t>
                            </m:r>
                          </m:sup>
                        </m:sSubSup>
                        <m:r>
                          <a:rPr lang="en-US" sz="1200" b="1" i="1">
                            <a:latin typeface="Cambria Math" panose="02040503050406030204" pitchFamily="18" charset="0"/>
                          </a:rPr>
                          <m:t>→ </m:t>
                        </m:r>
                        <m:r>
                          <a:rPr lang="en-US" sz="1200" b="1" i="1">
                            <a:latin typeface="Cambria Math" panose="02040503050406030204" pitchFamily="18" charset="0"/>
                          </a:rPr>
                          <m:t>𝜽</m:t>
                        </m:r>
                      </m:e>
                      <m:sub>
                        <m:r>
                          <a:rPr lang="en-US" sz="1200" b="1" i="1">
                            <a:latin typeface="Cambria Math" panose="02040503050406030204" pitchFamily="18" charset="0"/>
                          </a:rPr>
                          <m:t>𝑮</m:t>
                        </m:r>
                      </m:sub>
                    </m:sSub>
                  </m:oMath>
                </a14:m>
                <a:r>
                  <a:rPr lang="en-US" sz="1200" b="1" dirty="0"/>
                  <a:t> would be fine tuning inside of the AIC’ criterions for each generator G</a:t>
                </a:r>
              </a:p>
              <a:p>
                <a:pPr lvl="1"/>
                <a:r>
                  <a:rPr lang="en-US" sz="1600" b="1" dirty="0"/>
                  <a:t>Fit: </a:t>
                </a:r>
                <a:endParaRPr lang="en-US" sz="1600" b="1" i="1" dirty="0">
                  <a:latin typeface="Cambria Math" panose="02040503050406030204" pitchFamily="18" charset="0"/>
                </a:endParaRPr>
              </a:p>
              <a:p>
                <a:pPr lvl="2"/>
                <a14:m>
                  <m:oMath xmlns:m="http://schemas.openxmlformats.org/officeDocument/2006/math">
                    <m:sSubSup>
                      <m:sSubSupPr>
                        <m:ctrlPr>
                          <a:rPr lang="en-US" sz="1600" b="1" i="1">
                            <a:latin typeface="Cambria Math" panose="02040503050406030204" pitchFamily="18" charset="0"/>
                          </a:rPr>
                        </m:ctrlPr>
                      </m:sSubSupPr>
                      <m:e>
                        <m:r>
                          <a:rPr lang="en-US" sz="1600" b="1" i="1">
                            <a:latin typeface="Cambria Math" panose="02040503050406030204" pitchFamily="18" charset="0"/>
                          </a:rPr>
                          <m:t>𝜽</m:t>
                        </m:r>
                      </m:e>
                      <m:sub>
                        <m:r>
                          <a:rPr lang="en-US" sz="1600" b="1" i="1" smtClean="0">
                            <a:latin typeface="Cambria Math" panose="02040503050406030204" pitchFamily="18" charset="0"/>
                          </a:rPr>
                          <m:t>𝑫</m:t>
                        </m:r>
                        <m:r>
                          <a:rPr lang="en-US" sz="1600" b="1" i="1">
                            <a:latin typeface="Cambria Math" panose="02040503050406030204" pitchFamily="18" charset="0"/>
                          </a:rPr>
                          <m:t>𝑮</m:t>
                        </m:r>
                      </m:sub>
                      <m:sup>
                        <m:r>
                          <a:rPr lang="en-US" sz="1600" b="1" i="1">
                            <a:latin typeface="Cambria Math" panose="02040503050406030204" pitchFamily="18" charset="0"/>
                          </a:rPr>
                          <m:t>&lt;</m:t>
                        </m:r>
                        <m:r>
                          <a:rPr lang="en-US" sz="1600" b="1" i="1">
                            <a:latin typeface="Cambria Math" panose="02040503050406030204" pitchFamily="18" charset="0"/>
                          </a:rPr>
                          <m:t>𝒕</m:t>
                        </m:r>
                        <m:r>
                          <a:rPr lang="en-US" sz="1600" b="1" i="1">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&gt;</m:t>
                        </m:r>
                      </m:sup>
                    </m:sSubSup>
                    <m:r>
                      <a:rPr lang="en-US" sz="1600" b="1" i="1">
                        <a:latin typeface="Cambria Math" panose="02040503050406030204" pitchFamily="18" charset="0"/>
                      </a:rPr>
                      <m:t>  </m:t>
                    </m:r>
                    <m:r>
                      <a:rPr lang="en-US" sz="1600" b="1" i="1">
                        <a:latin typeface="Cambria Math" panose="02040503050406030204" pitchFamily="18" charset="0"/>
                      </a:rPr>
                      <m:t>𝒂𝒓𝒈𝒎𝒂</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smtClean="0">
                                <a:latin typeface="Cambria Math" panose="02040503050406030204" pitchFamily="18" charset="0"/>
                              </a:rPr>
                              <m:t>𝑫</m:t>
                            </m:r>
                            <m:r>
                              <a:rPr lang="en-US" sz="1600" b="1" i="1">
                                <a:latin typeface="Cambria Math" panose="02040503050406030204" pitchFamily="18" charset="0"/>
                              </a:rPr>
                              <m:t>𝑮</m:t>
                            </m:r>
                          </m:sub>
                        </m:sSub>
                      </m:sub>
                    </m:sSub>
                    <m:r>
                      <a:rPr lang="en-US" sz="1600" b="1" i="1">
                        <a:latin typeface="Cambria Math" panose="02040503050406030204" pitchFamily="18" charset="0"/>
                      </a:rPr>
                      <m:t> </m:t>
                    </m:r>
                    <m:r>
                      <a:rPr lang="en-US" sz="1600" b="1" i="1" smtClean="0">
                        <a:latin typeface="Cambria Math" panose="02040503050406030204" pitchFamily="18" charset="0"/>
                      </a:rPr>
                      <m:t>{</m:t>
                    </m:r>
                    <m:func>
                      <m:funcPr>
                        <m:ctrlPr>
                          <a:rPr lang="en-US" sz="1600" b="1" i="1">
                            <a:latin typeface="Cambria Math" panose="02040503050406030204" pitchFamily="18" charset="0"/>
                          </a:rPr>
                        </m:ctrlPr>
                      </m:funcPr>
                      <m:fName>
                        <m:r>
                          <a:rPr lang="en-US" sz="1600" b="1" i="1">
                            <a:latin typeface="Cambria Math" panose="02040503050406030204" pitchFamily="18" charset="0"/>
                          </a:rPr>
                          <m:t>𝒍𝒐𝒈</m:t>
                        </m:r>
                      </m:fName>
                      <m:e>
                        <m:func>
                          <m:funcPr>
                            <m:ctrlPr>
                              <a:rPr lang="en-US" sz="1600" b="1" i="1">
                                <a:latin typeface="Cambria Math" panose="02040503050406030204" pitchFamily="18" charset="0"/>
                              </a:rPr>
                            </m:ctrlPr>
                          </m:funcPr>
                          <m:fName>
                            <m:r>
                              <a:rPr lang="en-US" sz="1600" b="1" i="1">
                                <a:latin typeface="Cambria Math" panose="02040503050406030204" pitchFamily="18" charset="0"/>
                              </a:rPr>
                              <m:t>𝑷𝒓</m:t>
                            </m:r>
                          </m:fName>
                          <m:e>
                            <m:d>
                              <m:dPr>
                                <m:begChr m:val="["/>
                                <m:endChr m:val="]"/>
                                <m:ctrlPr>
                                  <a:rPr lang="en-US" sz="1600" b="1" i="1">
                                    <a:latin typeface="Cambria Math" panose="02040503050406030204" pitchFamily="18" charset="0"/>
                                  </a:rPr>
                                </m:ctrlPr>
                              </m:dPr>
                              <m:e>
                                <m:r>
                                  <a:rPr lang="en-US" sz="1600" b="1" i="1" smtClean="0">
                                    <a:latin typeface="Cambria Math" panose="02040503050406030204" pitchFamily="18" charset="0"/>
                                  </a:rPr>
                                  <m:t>𝑿</m:t>
                                </m:r>
                              </m:e>
                              <m:e>
                                <m:r>
                                  <a:rPr lang="en-US" sz="1600" b="1" i="1">
                                    <a:latin typeface="Cambria Math" panose="02040503050406030204" pitchFamily="18" charset="0"/>
                                  </a:rPr>
                                  <m:t>𝑫</m:t>
                                </m:r>
                                <m:r>
                                  <a:rPr lang="en-US" sz="1600" b="1" i="1">
                                    <a:latin typeface="Cambria Math" panose="02040503050406030204" pitchFamily="18" charset="0"/>
                                  </a:rPr>
                                  <m:t>, </m:t>
                                </m:r>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smtClean="0">
                                        <a:latin typeface="Cambria Math" panose="02040503050406030204" pitchFamily="18" charset="0"/>
                                      </a:rPr>
                                      <m:t>𝑫</m:t>
                                    </m:r>
                                    <m:r>
                                      <a:rPr lang="en-US" sz="1600" b="1" i="1">
                                        <a:latin typeface="Cambria Math" panose="02040503050406030204" pitchFamily="18" charset="0"/>
                                      </a:rPr>
                                      <m:t>𝑮</m:t>
                                    </m:r>
                                  </m:sub>
                                </m:sSub>
                                <m:r>
                                  <a:rPr lang="en-US" sz="1600" b="1" i="1">
                                    <a:latin typeface="Cambria Math" panose="02040503050406030204" pitchFamily="18" charset="0"/>
                                  </a:rPr>
                                  <m:t>, </m:t>
                                </m:r>
                                <m:r>
                                  <a:rPr lang="en-US" sz="1600" b="1" i="1" smtClean="0">
                                    <a:latin typeface="Cambria Math" panose="02040503050406030204" pitchFamily="18" charset="0"/>
                                  </a:rPr>
                                  <m:t>𝑷</m:t>
                                </m:r>
                                <m:r>
                                  <a:rPr lang="en-US" sz="1600" b="1" i="1">
                                    <a:latin typeface="Cambria Math" panose="02040503050406030204" pitchFamily="18" charset="0"/>
                                  </a:rPr>
                                  <m:t>𝑿</m:t>
                                </m:r>
                                <m:r>
                                  <a:rPr lang="en-US" sz="1600" b="1" i="1" smtClean="0">
                                    <a:latin typeface="Cambria Math" panose="02040503050406030204" pitchFamily="18" charset="0"/>
                                  </a:rPr>
                                  <m:t>𝑺</m:t>
                                </m:r>
                              </m:e>
                            </m:d>
                          </m:e>
                        </m:func>
                      </m:e>
                    </m:func>
                    <m:r>
                      <a:rPr lang="en-US" sz="1600" b="1" i="1">
                        <a:latin typeface="Cambria Math" panose="02040503050406030204" pitchFamily="18" charset="0"/>
                      </a:rPr>
                      <m:t>−</m:t>
                    </m:r>
                    <m:sSub>
                      <m:sSubPr>
                        <m:ctrlPr>
                          <a:rPr lang="en-US" sz="1600" b="1" i="1">
                            <a:latin typeface="Cambria Math" panose="02040503050406030204" pitchFamily="18" charset="0"/>
                          </a:rPr>
                        </m:ctrlPr>
                      </m:sSubPr>
                      <m:e>
                        <m:d>
                          <m:dPr>
                            <m:begChr m:val="|"/>
                            <m:endChr m:val="|"/>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a:latin typeface="Cambria Math" panose="02040503050406030204" pitchFamily="18" charset="0"/>
                                  </a:rPr>
                                  <m:t>𝑫𝑮</m:t>
                                </m:r>
                              </m:sub>
                            </m:sSub>
                          </m:e>
                        </m:d>
                      </m:e>
                      <m:sub>
                        <m:r>
                          <a:rPr lang="en-US" sz="1600" b="1" i="1">
                            <a:latin typeface="Cambria Math" panose="02040503050406030204" pitchFamily="18" charset="0"/>
                          </a:rPr>
                          <m:t>𝟎</m:t>
                        </m:r>
                      </m:sub>
                    </m:sSub>
                    <m:r>
                      <m:rPr>
                        <m:nor/>
                      </m:rPr>
                      <a:rPr lang="en-US" sz="1600" b="1" dirty="0"/>
                      <m:t>}</m:t>
                    </m:r>
                    <m:r>
                      <a:rPr lang="en-US" sz="1600" b="1" i="1" dirty="0" smtClean="0">
                        <a:latin typeface="Cambria Math" panose="02040503050406030204" pitchFamily="18" charset="0"/>
                      </a:rPr>
                      <m:t> </m:t>
                    </m:r>
                  </m:oMath>
                </a14:m>
                <a:endParaRPr lang="en-US" sz="1600" b="1" i="1" dirty="0">
                  <a:latin typeface="Cambria Math" panose="02040503050406030204" pitchFamily="18" charset="0"/>
                </a:endParaRPr>
              </a:p>
              <a:p>
                <a:pPr lvl="2"/>
                <a14:m>
                  <m:oMath xmlns:m="http://schemas.openxmlformats.org/officeDocument/2006/math">
                    <m:r>
                      <a:rPr lang="en-US" sz="1600" b="1" i="1">
                        <a:latin typeface="Cambria Math" panose="02040503050406030204" pitchFamily="18" charset="0"/>
                      </a:rPr>
                      <m:t>𝒂𝒓𝒈𝒎𝒂</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a:latin typeface="Cambria Math" panose="02040503050406030204" pitchFamily="18" charset="0"/>
                              </a:rPr>
                              <m:t>𝑬𝑮</m:t>
                            </m:r>
                          </m:sub>
                        </m:sSub>
                      </m:sub>
                    </m:sSub>
                    <m:r>
                      <a:rPr lang="en-US" sz="1600" b="1" i="1">
                        <a:latin typeface="Cambria Math" panose="02040503050406030204" pitchFamily="18" charset="0"/>
                      </a:rPr>
                      <m:t>{</m:t>
                    </m:r>
                    <m:func>
                      <m:funcPr>
                        <m:ctrlPr>
                          <a:rPr lang="en-US" sz="1600" b="1" i="1">
                            <a:latin typeface="Cambria Math" panose="02040503050406030204" pitchFamily="18" charset="0"/>
                          </a:rPr>
                        </m:ctrlPr>
                      </m:funcPr>
                      <m:fName>
                        <m:r>
                          <a:rPr lang="en-US" sz="1600" b="1" i="1">
                            <a:latin typeface="Cambria Math" panose="02040503050406030204" pitchFamily="18" charset="0"/>
                          </a:rPr>
                          <m:t>𝒍𝒐𝒈</m:t>
                        </m:r>
                      </m:fName>
                      <m:e>
                        <m:func>
                          <m:funcPr>
                            <m:ctrlPr>
                              <a:rPr lang="en-US" sz="1600" b="1" i="1">
                                <a:latin typeface="Cambria Math" panose="02040503050406030204" pitchFamily="18" charset="0"/>
                              </a:rPr>
                            </m:ctrlPr>
                          </m:funcPr>
                          <m:fName>
                            <m:r>
                              <a:rPr lang="en-US" sz="1600" b="1" i="1">
                                <a:latin typeface="Cambria Math" panose="02040503050406030204" pitchFamily="18" charset="0"/>
                              </a:rPr>
                              <m:t>𝑷𝒓</m:t>
                            </m:r>
                          </m:fName>
                          <m:e>
                            <m:d>
                              <m:dPr>
                                <m:begChr m:val="["/>
                                <m:endChr m:val="]"/>
                                <m:ctrlPr>
                                  <a:rPr lang="en-US" sz="1600" b="1" i="1">
                                    <a:latin typeface="Cambria Math" panose="02040503050406030204" pitchFamily="18" charset="0"/>
                                  </a:rPr>
                                </m:ctrlPr>
                              </m:dPr>
                              <m:e>
                                <m:r>
                                  <a:rPr lang="en-US" sz="1600" b="1" i="1">
                                    <a:latin typeface="Cambria Math" panose="02040503050406030204" pitchFamily="18" charset="0"/>
                                  </a:rPr>
                                  <m:t>𝑳</m:t>
                                </m:r>
                              </m:e>
                              <m:e>
                                <m:r>
                                  <a:rPr lang="en-US" sz="1600" b="1" i="1">
                                    <a:latin typeface="Cambria Math" panose="02040503050406030204" pitchFamily="18" charset="0"/>
                                  </a:rPr>
                                  <m:t>𝑫</m:t>
                                </m:r>
                                <m:r>
                                  <a:rPr lang="en-US" sz="1600" b="1" i="1">
                                    <a:latin typeface="Cambria Math" panose="02040503050406030204" pitchFamily="18" charset="0"/>
                                  </a:rPr>
                                  <m:t>, </m:t>
                                </m:r>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a:latin typeface="Cambria Math" panose="02040503050406030204" pitchFamily="18" charset="0"/>
                                      </a:rPr>
                                      <m:t>𝑬𝑮</m:t>
                                    </m:r>
                                  </m:sub>
                                </m:sSub>
                                <m:r>
                                  <a:rPr lang="en-US" sz="1600" b="1" i="1">
                                    <a:latin typeface="Cambria Math" panose="02040503050406030204" pitchFamily="18" charset="0"/>
                                  </a:rPr>
                                  <m:t>, </m:t>
                                </m:r>
                                <m:r>
                                  <a:rPr lang="en-US" sz="1600" b="1" i="1">
                                    <a:latin typeface="Cambria Math" panose="02040503050406030204" pitchFamily="18" charset="0"/>
                                  </a:rPr>
                                  <m:t>𝑿</m:t>
                                </m:r>
                              </m:e>
                            </m:d>
                          </m:e>
                        </m:func>
                      </m:e>
                    </m:func>
                    <m:r>
                      <a:rPr lang="en-US" sz="1600" b="1" i="1">
                        <a:latin typeface="Cambria Math" panose="02040503050406030204" pitchFamily="18" charset="0"/>
                      </a:rPr>
                      <m:t>−</m:t>
                    </m:r>
                    <m:sSub>
                      <m:sSubPr>
                        <m:ctrlPr>
                          <a:rPr lang="en-US" sz="1600" b="1" i="1">
                            <a:latin typeface="Cambria Math" panose="02040503050406030204" pitchFamily="18" charset="0"/>
                          </a:rPr>
                        </m:ctrlPr>
                      </m:sSubPr>
                      <m:e>
                        <m:d>
                          <m:dPr>
                            <m:begChr m:val="|"/>
                            <m:endChr m:val="|"/>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smtClean="0">
                                    <a:latin typeface="Cambria Math" panose="02040503050406030204" pitchFamily="18" charset="0"/>
                                  </a:rPr>
                                  <m:t>𝑬</m:t>
                                </m:r>
                                <m:r>
                                  <a:rPr lang="en-US" sz="1600" b="1" i="1">
                                    <a:latin typeface="Cambria Math" panose="02040503050406030204" pitchFamily="18" charset="0"/>
                                  </a:rPr>
                                  <m:t>𝑮</m:t>
                                </m:r>
                              </m:sub>
                            </m:sSub>
                          </m:e>
                        </m:d>
                      </m:e>
                      <m:sub>
                        <m:r>
                          <a:rPr lang="en-US" sz="1600" b="1" i="1">
                            <a:latin typeface="Cambria Math" panose="02040503050406030204" pitchFamily="18" charset="0"/>
                          </a:rPr>
                          <m:t>𝟎</m:t>
                        </m:r>
                      </m:sub>
                    </m:sSub>
                    <m:r>
                      <m:rPr>
                        <m:nor/>
                      </m:rPr>
                      <a:rPr lang="en-US" sz="1600" b="1" dirty="0"/>
                      <m:t>}</m:t>
                    </m:r>
                    <m:r>
                      <a:rPr lang="en-US" sz="1600" b="1" i="1">
                        <a:latin typeface="Cambria Math" panose="02040503050406030204" pitchFamily="18" charset="0"/>
                      </a:rPr>
                      <m:t>}</m:t>
                    </m:r>
                  </m:oMath>
                </a14:m>
                <a:endParaRPr lang="en-US" sz="1600" b="1" dirty="0">
                  <a:sym typeface="Wingdings" pitchFamily="2" charset="2"/>
                </a:endParaRPr>
              </a:p>
              <a:p>
                <a:r>
                  <a:rPr lang="en-US" sz="2000" dirty="0">
                    <a:sym typeface="Wingdings" pitchFamily="2" charset="2"/>
                  </a:rPr>
                  <a:t>Note: idea is VERY simple</a:t>
                </a:r>
              </a:p>
              <a:p>
                <a:pPr lvl="1"/>
                <a:r>
                  <a:rPr lang="en-US" sz="1600" dirty="0">
                    <a:sym typeface="Wingdings" pitchFamily="2" charset="2"/>
                  </a:rPr>
                  <a:t>Compress get smaller DSL </a:t>
                </a:r>
              </a:p>
              <a:p>
                <a:pPr lvl="1"/>
                <a:r>
                  <a:rPr lang="en-US" sz="1600" dirty="0">
                    <a:sym typeface="Wingdings" pitchFamily="2" charset="2"/>
                  </a:rPr>
                  <a:t>Fit both transformers (ARs) to predict their corresponding sequences</a:t>
                </a:r>
              </a:p>
              <a:p>
                <a:r>
                  <a:rPr lang="en-US" sz="2000" b="1" dirty="0">
                    <a:sym typeface="Wingdings" pitchFamily="2" charset="2"/>
                  </a:rPr>
                  <a:t>Remark: motivation is compression improves synthesis to solve tasks (proves) by reducing action space in Synthesis Search</a:t>
                </a:r>
              </a:p>
            </p:txBody>
          </p:sp>
        </mc:Choice>
        <mc:Fallback xmlns="">
          <p:sp>
            <p:nvSpPr>
              <p:cNvPr id="3" name="Content Placeholder 2">
                <a:extLst>
                  <a:ext uri="{FF2B5EF4-FFF2-40B4-BE49-F238E27FC236}">
                    <a16:creationId xmlns:a16="http://schemas.microsoft.com/office/drawing/2014/main" id="{F62D84CC-EE7A-3845-99E9-74BE866E1682}"/>
                  </a:ext>
                </a:extLst>
              </p:cNvPr>
              <p:cNvSpPr>
                <a:spLocks noGrp="1" noRot="1" noChangeAspect="1" noMove="1" noResize="1" noEditPoints="1" noAdjustHandles="1" noChangeArrowheads="1" noChangeShapeType="1" noTextEdit="1"/>
              </p:cNvSpPr>
              <p:nvPr>
                <p:ph idx="1"/>
              </p:nvPr>
            </p:nvSpPr>
            <p:spPr>
              <a:xfrm>
                <a:off x="-1" y="1072662"/>
                <a:ext cx="12192000" cy="5785338"/>
              </a:xfrm>
              <a:blipFill>
                <a:blip r:embed="rId3"/>
                <a:stretch>
                  <a:fillRect l="-416" t="-1316" b="-1754"/>
                </a:stretch>
              </a:blipFill>
            </p:spPr>
            <p:txBody>
              <a:bodyPr/>
              <a:lstStyle/>
              <a:p>
                <a:r>
                  <a:rPr lang="en-US">
                    <a:noFill/>
                  </a:rPr>
                  <a:t> </a:t>
                </a:r>
              </a:p>
            </p:txBody>
          </p:sp>
        </mc:Fallback>
      </mc:AlternateContent>
      <p:sp>
        <p:nvSpPr>
          <p:cNvPr id="31"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83407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C32204-6034-404F-8D17-9923807D008D}"/>
              </a:ext>
            </a:extLst>
          </p:cNvPr>
          <p:cNvSpPr>
            <a:spLocks noGrp="1"/>
          </p:cNvSpPr>
          <p:nvPr>
            <p:ph type="title"/>
          </p:nvPr>
        </p:nvSpPr>
        <p:spPr>
          <a:xfrm>
            <a:off x="13902" y="0"/>
            <a:ext cx="12178098" cy="1135737"/>
          </a:xfrm>
        </p:spPr>
        <p:txBody>
          <a:bodyPr>
            <a:normAutofit/>
          </a:bodyPr>
          <a:lstStyle/>
          <a:p>
            <a:r>
              <a:rPr lang="en-US" sz="3600" dirty="0"/>
              <a:t>What about if we had all three Execute, Dreamer and Compress Generator?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2D84CC-EE7A-3845-99E9-74BE866E1682}"/>
                  </a:ext>
                </a:extLst>
              </p:cNvPr>
              <p:cNvSpPr>
                <a:spLocks noGrp="1"/>
              </p:cNvSpPr>
              <p:nvPr>
                <p:ph idx="1"/>
              </p:nvPr>
            </p:nvSpPr>
            <p:spPr>
              <a:xfrm>
                <a:off x="13902" y="1130402"/>
                <a:ext cx="12164196" cy="5727598"/>
              </a:xfrm>
            </p:spPr>
            <p:txBody>
              <a:bodyPr>
                <a:normAutofit lnSpcReduction="10000"/>
              </a:bodyPr>
              <a:lstStyle/>
              <a:p>
                <a:r>
                  <a:rPr lang="en-US" sz="2000" dirty="0">
                    <a:sym typeface="Wingdings" pitchFamily="2" charset="2"/>
                  </a:rPr>
                  <a:t>Compress generator mimics EC^2 original goal of assigning high prob to compressed programs in an </a:t>
                </a:r>
                <a:r>
                  <a:rPr lang="en-US" sz="2000" b="1" u="sng" dirty="0">
                    <a:sym typeface="Wingdings" pitchFamily="2" charset="2"/>
                  </a:rPr>
                  <a:t>unconditional</a:t>
                </a:r>
                <a:r>
                  <a:rPr lang="en-US" sz="2000" dirty="0">
                    <a:sym typeface="Wingdings" pitchFamily="2" charset="2"/>
                  </a:rPr>
                  <a:t> way</a:t>
                </a:r>
              </a:p>
              <a:p>
                <a:pPr lvl="1"/>
                <a:r>
                  <a:rPr lang="en-US" sz="1600" dirty="0" err="1">
                    <a:sym typeface="Wingdings" pitchFamily="2" charset="2"/>
                  </a:rPr>
                  <a:t>ComGen</a:t>
                </a:r>
                <a:r>
                  <a:rPr lang="en-US" sz="1600" dirty="0">
                    <a:sym typeface="Wingdings" pitchFamily="2" charset="2"/>
                  </a:rPr>
                  <a:t>: </a:t>
                </a:r>
                <a14:m>
                  <m:oMath xmlns:m="http://schemas.openxmlformats.org/officeDocument/2006/math">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Pr</m:t>
                        </m:r>
                      </m:fName>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𝑥</m:t>
                            </m:r>
                          </m:e>
                          <m:e>
                            <m:r>
                              <a:rPr lang="en-US" sz="1600" i="1">
                                <a:latin typeface="Cambria Math" panose="02040503050406030204" pitchFamily="18" charset="0"/>
                              </a:rPr>
                              <m:t>𝐷</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b="0" i="1" smtClean="0">
                                    <a:latin typeface="Cambria Math" panose="02040503050406030204" pitchFamily="18" charset="0"/>
                                  </a:rPr>
                                  <m:t>𝐶</m:t>
                                </m:r>
                                <m:r>
                                  <a:rPr lang="en-US" sz="1600" i="1">
                                    <a:latin typeface="Cambria Math" panose="02040503050406030204" pitchFamily="18" charset="0"/>
                                  </a:rPr>
                                  <m:t>𝐺</m:t>
                                </m:r>
                              </m:sub>
                            </m:sSub>
                            <m:r>
                              <a:rPr lang="en-US" sz="1600" i="1">
                                <a:latin typeface="Cambria Math" panose="02040503050406030204" pitchFamily="18" charset="0"/>
                              </a:rPr>
                              <m:t>,</m:t>
                            </m:r>
                            <m:r>
                              <a:rPr lang="en-US" sz="1600" i="1" smtClean="0">
                                <a:latin typeface="Cambria Math" panose="02040503050406030204" pitchFamily="18" charset="0"/>
                              </a:rPr>
                              <m:t> </m:t>
                            </m:r>
                            <m:r>
                              <a:rPr lang="en-US" sz="1600" b="0" i="1" smtClean="0">
                                <a:latin typeface="Cambria Math" panose="02040503050406030204" pitchFamily="18" charset="0"/>
                              </a:rPr>
                              <m:t>𝑛𝑜𝑖𝑠𝑒</m:t>
                            </m:r>
                          </m:e>
                        </m:d>
                        <m:r>
                          <a:rPr lang="en-US" sz="1600" i="1">
                            <a:latin typeface="Cambria Math" panose="02040503050406030204" pitchFamily="18" charset="0"/>
                          </a:rPr>
                          <m:t>=</m:t>
                        </m:r>
                        <m:r>
                          <a:rPr lang="en-US" sz="1600" i="1">
                            <a:latin typeface="Cambria Math" panose="02040503050406030204" pitchFamily="18" charset="0"/>
                          </a:rPr>
                          <m:t>𝐷𝐺𝑒𝑛</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𝑛𝑜𝑖𝑠𝑒</m:t>
                            </m:r>
                          </m:e>
                        </m:d>
                        <m:r>
                          <a:rPr lang="en-US" sz="1600" i="1">
                            <a:latin typeface="Cambria Math" panose="02040503050406030204" pitchFamily="18" charset="0"/>
                          </a:rPr>
                          <m:t>, </m:t>
                        </m:r>
                        <m:r>
                          <a:rPr lang="en-US" sz="1600" b="0" i="1" smtClean="0">
                            <a:latin typeface="Cambria Math" panose="02040503050406030204" pitchFamily="18" charset="0"/>
                          </a:rPr>
                          <m:t>         </m:t>
                        </m:r>
                        <m:r>
                          <a:rPr lang="en-US" sz="1600" b="0" i="1" smtClean="0">
                            <a:latin typeface="Cambria Math" panose="02040503050406030204" pitchFamily="18" charset="0"/>
                          </a:rPr>
                          <m:t>𝑛𝑜𝑖𝑠𝑒</m:t>
                        </m:r>
                        <m:r>
                          <a:rPr lang="en-US" sz="1600" b="0" i="1" smtClean="0">
                            <a:latin typeface="Cambria Math" panose="02040503050406030204" pitchFamily="18" charset="0"/>
                          </a:rPr>
                          <m:t>~ </m:t>
                        </m:r>
                        <m:r>
                          <a:rPr lang="en-US" sz="1600" b="0" i="1" smtClean="0">
                            <a:latin typeface="Cambria Math" panose="02040503050406030204" pitchFamily="18" charset="0"/>
                          </a:rPr>
                          <m:t>𝑁</m:t>
                        </m:r>
                        <m:r>
                          <a:rPr lang="en-US" sz="1600" b="0" i="1" smtClean="0">
                            <a:latin typeface="Cambria Math" panose="02040503050406030204" pitchFamily="18" charset="0"/>
                          </a:rPr>
                          <m:t>(0, 1)</m:t>
                        </m:r>
                      </m:e>
                    </m:func>
                  </m:oMath>
                </a14:m>
                <a:r>
                  <a:rPr lang="en-US" sz="1600" dirty="0"/>
                  <a:t>        (</a:t>
                </a:r>
                <a:r>
                  <a:rPr lang="en-US" sz="1600" dirty="0" err="1"/>
                  <a:t>AutoRegressive</a:t>
                </a:r>
                <a:r>
                  <a:rPr lang="en-US" sz="1600" dirty="0"/>
                  <a:t>, AR)</a:t>
                </a:r>
                <a:endParaRPr lang="en-US" sz="1600" dirty="0">
                  <a:sym typeface="Wingdings" pitchFamily="2" charset="2"/>
                </a:endParaRPr>
              </a:p>
              <a:p>
                <a:r>
                  <a:rPr lang="en-US" sz="2000" dirty="0">
                    <a:sym typeface="Wingdings" pitchFamily="2" charset="2"/>
                  </a:rPr>
                  <a:t>Recall predictions of Execute &amp; Dreamer models</a:t>
                </a:r>
                <a:endParaRPr lang="en-US" sz="1600" dirty="0">
                  <a:sym typeface="Wingdings" pitchFamily="2" charset="2"/>
                </a:endParaRPr>
              </a:p>
              <a:p>
                <a:pPr lvl="1"/>
                <a:r>
                  <a:rPr lang="en-US" sz="1600" dirty="0" err="1">
                    <a:sym typeface="Wingdings" pitchFamily="2" charset="2"/>
                  </a:rPr>
                  <a:t>DGen</a:t>
                </a:r>
                <a:r>
                  <a:rPr lang="en-US" sz="1600" dirty="0">
                    <a:sym typeface="Wingdings" pitchFamily="2" charset="2"/>
                  </a:rPr>
                  <a:t> does: </a:t>
                </a:r>
                <a14:m>
                  <m:oMath xmlns:m="http://schemas.openxmlformats.org/officeDocument/2006/math">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Pr</m:t>
                        </m:r>
                      </m:fName>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𝑥</m:t>
                            </m:r>
                          </m:e>
                          <m:e>
                            <m:r>
                              <a:rPr lang="en-US" sz="1600" i="1">
                                <a:latin typeface="Cambria Math" panose="02040503050406030204" pitchFamily="18" charset="0"/>
                              </a:rPr>
                              <m:t>𝐷</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𝐷𝐺</m:t>
                                </m:r>
                              </m:sub>
                            </m:sSub>
                            <m:r>
                              <a:rPr lang="en-US" sz="1600" i="1">
                                <a:latin typeface="Cambria Math" panose="02040503050406030204" pitchFamily="18" charset="0"/>
                              </a:rPr>
                              <m:t>,</m:t>
                            </m:r>
                            <m:r>
                              <a:rPr lang="en-US" sz="1600" i="1">
                                <a:latin typeface="Cambria Math" panose="02040503050406030204" pitchFamily="18" charset="0"/>
                              </a:rPr>
                              <m:t>𝑝𝑥𝑠</m:t>
                            </m:r>
                          </m:e>
                        </m:d>
                        <m:r>
                          <a:rPr lang="en-US" sz="1600" i="1">
                            <a:latin typeface="Cambria Math" panose="02040503050406030204" pitchFamily="18" charset="0"/>
                          </a:rPr>
                          <m:t>=</m:t>
                        </m:r>
                        <m:r>
                          <a:rPr lang="en-US" sz="1600" i="1">
                            <a:latin typeface="Cambria Math" panose="02040503050406030204" pitchFamily="18" charset="0"/>
                          </a:rPr>
                          <m:t>𝐷𝐺𝑒𝑛</m:t>
                        </m:r>
                        <m:r>
                          <a:rPr lang="en-US" sz="1600" b="0" i="1" smtClean="0">
                            <a:latin typeface="Cambria Math" panose="02040503050406030204" pitchFamily="18" charset="0"/>
                          </a:rPr>
                          <m:t>(</m:t>
                        </m:r>
                        <m:r>
                          <a:rPr lang="en-US" sz="1600" i="1">
                            <a:latin typeface="Cambria Math" panose="02040503050406030204" pitchFamily="18" charset="0"/>
                          </a:rPr>
                          <m:t>𝑥𝑠</m:t>
                        </m:r>
                        <m:r>
                          <a:rPr lang="en-US" sz="1600" b="0" i="1" smtClean="0">
                            <a:latin typeface="Cambria Math" panose="02040503050406030204" pitchFamily="18" charset="0"/>
                          </a:rPr>
                          <m:t>)</m:t>
                        </m:r>
                        <m:r>
                          <a:rPr lang="en-US" sz="1600" i="1">
                            <a:latin typeface="Cambria Math" panose="02040503050406030204" pitchFamily="18" charset="0"/>
                          </a:rPr>
                          <m:t>,       </m:t>
                        </m:r>
                        <m:r>
                          <a:rPr lang="en-US" sz="1600" i="1">
                            <a:latin typeface="Cambria Math" panose="02040503050406030204" pitchFamily="18" charset="0"/>
                          </a:rPr>
                          <m:t>𝑝𝑥𝑠</m:t>
                        </m:r>
                        <m:r>
                          <a:rPr lang="en-US" sz="1600" i="1">
                            <a:latin typeface="Cambria Math" panose="02040503050406030204" pitchFamily="18" charset="0"/>
                          </a:rPr>
                          <m:t>=&lt;</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1</m:t>
                            </m:r>
                          </m:sub>
                        </m:sSub>
                        <m:r>
                          <a:rPr lang="en-US" sz="1600" i="1">
                            <a:latin typeface="Cambria Math" panose="02040503050406030204" pitchFamily="18" charset="0"/>
                          </a:rPr>
                          <m:t>, …, </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m:t>
                            </m:r>
                            <m:r>
                              <a:rPr lang="en-US" sz="1600" i="1">
                                <a:latin typeface="Cambria Math" panose="02040503050406030204" pitchFamily="18" charset="0"/>
                              </a:rPr>
                              <m:t>𝑝𝑥𝑠</m:t>
                            </m:r>
                            <m:r>
                              <a:rPr lang="en-US" sz="1600" i="1">
                                <a:latin typeface="Cambria Math" panose="02040503050406030204" pitchFamily="18" charset="0"/>
                              </a:rPr>
                              <m:t>|</m:t>
                            </m:r>
                          </m:sub>
                        </m:sSub>
                        <m:r>
                          <a:rPr lang="en-US" sz="1600" i="1">
                            <a:latin typeface="Cambria Math" panose="02040503050406030204" pitchFamily="18" charset="0"/>
                          </a:rPr>
                          <m:t>&gt;</m:t>
                        </m:r>
                      </m:e>
                    </m:func>
                  </m:oMath>
                </a14:m>
                <a:r>
                  <a:rPr lang="en-US" sz="1600" dirty="0"/>
                  <a:t>        (</a:t>
                </a:r>
                <a:r>
                  <a:rPr lang="en-US" sz="1600" dirty="0" err="1"/>
                  <a:t>AutoRegressive</a:t>
                </a:r>
                <a:r>
                  <a:rPr lang="en-US" sz="1600" dirty="0"/>
                  <a:t>, AR)</a:t>
                </a:r>
              </a:p>
              <a:p>
                <a:pPr lvl="1"/>
                <a:r>
                  <a:rPr lang="en-US" sz="1600" dirty="0">
                    <a:sym typeface="Wingdings" pitchFamily="2" charset="2"/>
                  </a:rPr>
                  <a:t>Contrast with </a:t>
                </a:r>
                <a:r>
                  <a:rPr lang="en-US" sz="1600" dirty="0" err="1">
                    <a:sym typeface="Wingdings" pitchFamily="2" charset="2"/>
                  </a:rPr>
                  <a:t>EGen</a:t>
                </a:r>
                <a:r>
                  <a:rPr lang="en-US" sz="1600" dirty="0">
                    <a:sym typeface="Wingdings" pitchFamily="2" charset="2"/>
                  </a:rPr>
                  <a:t>: </a:t>
                </a:r>
                <a14:m>
                  <m:oMath xmlns:m="http://schemas.openxmlformats.org/officeDocument/2006/math">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Pr</m:t>
                        </m:r>
                      </m:fName>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𝑙</m:t>
                            </m:r>
                          </m:e>
                          <m:e>
                            <m:r>
                              <a:rPr lang="en-US" sz="1600" i="1">
                                <a:latin typeface="Cambria Math" panose="02040503050406030204" pitchFamily="18" charset="0"/>
                              </a:rPr>
                              <m:t>𝐷</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𝐸𝐺</m:t>
                                </m:r>
                              </m:sub>
                            </m:sSub>
                            <m:r>
                              <a:rPr lang="en-US" sz="1600" i="1">
                                <a:latin typeface="Cambria Math" panose="02040503050406030204" pitchFamily="18" charset="0"/>
                              </a:rPr>
                              <m:t>,</m:t>
                            </m:r>
                            <m:r>
                              <a:rPr lang="en-US" sz="1600" i="1">
                                <a:latin typeface="Cambria Math" panose="02040503050406030204" pitchFamily="18" charset="0"/>
                              </a:rPr>
                              <m:t>𝑥</m:t>
                            </m:r>
                          </m:e>
                        </m:d>
                        <m:r>
                          <a:rPr lang="en-US" sz="1600" i="1">
                            <a:latin typeface="Cambria Math" panose="02040503050406030204" pitchFamily="18" charset="0"/>
                          </a:rPr>
                          <m:t>=</m:t>
                        </m:r>
                        <m:r>
                          <a:rPr lang="en-US" sz="1600" i="1">
                            <a:latin typeface="Cambria Math" panose="02040503050406030204" pitchFamily="18" charset="0"/>
                          </a:rPr>
                          <m:t>𝐸𝐺𝑒𝑛</m:t>
                        </m:r>
                        <m:d>
                          <m:dPr>
                            <m:ctrlPr>
                              <a:rPr lang="en-US" sz="1600" i="1">
                                <a:latin typeface="Cambria Math" panose="02040503050406030204" pitchFamily="18" charset="0"/>
                              </a:rPr>
                            </m:ctrlPr>
                          </m:dPr>
                          <m:e>
                            <m:r>
                              <a:rPr lang="en-US" sz="1600" i="1">
                                <a:latin typeface="Cambria Math" panose="02040503050406030204" pitchFamily="18" charset="0"/>
                              </a:rPr>
                              <m:t>𝑥</m:t>
                            </m:r>
                          </m:e>
                        </m:d>
                        <m:r>
                          <a:rPr lang="en-US" sz="1600" i="1">
                            <a:latin typeface="Cambria Math" panose="02040503050406030204" pitchFamily="18" charset="0"/>
                          </a:rPr>
                          <m:t>,       </m:t>
                        </m:r>
                        <m:r>
                          <a:rPr lang="en-US" sz="1600" i="1">
                            <a:latin typeface="Cambria Math" panose="02040503050406030204" pitchFamily="18" charset="0"/>
                          </a:rPr>
                          <m:t>𝑥</m:t>
                        </m:r>
                        <m:r>
                          <a:rPr lang="en-US" sz="1600" i="1">
                            <a:latin typeface="Cambria Math" panose="02040503050406030204" pitchFamily="18" charset="0"/>
                          </a:rPr>
                          <m:t>= &lt;</m:t>
                        </m:r>
                        <m:r>
                          <a:rPr lang="en-US" sz="1600" i="1">
                            <a:latin typeface="Cambria Math" panose="02040503050406030204" pitchFamily="18" charset="0"/>
                          </a:rPr>
                          <m:t>𝑡</m:t>
                        </m:r>
                        <m:r>
                          <a:rPr lang="en-US" sz="1600" i="1">
                            <a:latin typeface="Cambria Math" panose="02040503050406030204" pitchFamily="18" charset="0"/>
                          </a:rPr>
                          <m:t>, </m:t>
                        </m:r>
                        <m:r>
                          <a:rPr lang="en-US" sz="1600" i="1">
                            <a:latin typeface="Cambria Math" panose="02040503050406030204" pitchFamily="18" charset="0"/>
                          </a:rPr>
                          <m:t>𝑝𝑠</m:t>
                        </m:r>
                        <m:r>
                          <a:rPr lang="en-US" sz="1600" i="1">
                            <a:latin typeface="Cambria Math" panose="02040503050406030204" pitchFamily="18" charset="0"/>
                          </a:rPr>
                          <m:t>, </m:t>
                        </m:r>
                        <m:r>
                          <a:rPr lang="en-US" sz="1600" i="1">
                            <a:latin typeface="Cambria Math" panose="02040503050406030204" pitchFamily="18" charset="0"/>
                          </a:rPr>
                          <m:t>𝑠</m:t>
                        </m:r>
                        <m:r>
                          <a:rPr lang="en-US" sz="1600" i="1">
                            <a:latin typeface="Cambria Math" panose="02040503050406030204" pitchFamily="18" charset="0"/>
                          </a:rPr>
                          <m:t>&gt;</m:t>
                        </m:r>
                      </m:e>
                    </m:func>
                  </m:oMath>
                </a14:m>
                <a:r>
                  <a:rPr lang="en-US" sz="1600" dirty="0"/>
                  <a:t>         (</a:t>
                </a:r>
                <a:r>
                  <a:rPr lang="en-US" sz="1600" dirty="0" err="1"/>
                  <a:t>AutoRegressive</a:t>
                </a:r>
                <a:r>
                  <a:rPr lang="en-US" sz="1600" dirty="0"/>
                  <a:t>, AR)</a:t>
                </a:r>
                <a:endParaRPr lang="en-US" sz="1600" dirty="0">
                  <a:sym typeface="Wingdings" pitchFamily="2" charset="2"/>
                </a:endParaRPr>
              </a:p>
              <a:p>
                <a:r>
                  <a:rPr lang="en-US" sz="2000" dirty="0">
                    <a:sym typeface="Wingdings" pitchFamily="2" charset="2"/>
                  </a:rPr>
                  <a:t>Given parameters for the </a:t>
                </a:r>
                <a:r>
                  <a:rPr lang="en-US" sz="2000" dirty="0" err="1">
                    <a:sym typeface="Wingdings" pitchFamily="2" charset="2"/>
                  </a:rPr>
                  <a:t>DGen</a:t>
                </a:r>
                <a:r>
                  <a:rPr lang="en-US" sz="2000" dirty="0">
                    <a:sym typeface="Wingdings" pitchFamily="2" charset="2"/>
                  </a:rPr>
                  <a:t> </a:t>
                </a:r>
                <a14:m>
                  <m:oMath xmlns:m="http://schemas.openxmlformats.org/officeDocument/2006/math">
                    <m:sSubSup>
                      <m:sSubSupPr>
                        <m:ctrlPr>
                          <a:rPr lang="en-US" sz="2000" i="1">
                            <a:latin typeface="Cambria Math" panose="02040503050406030204" pitchFamily="18" charset="0"/>
                            <a:sym typeface="Wingdings" pitchFamily="2" charset="2"/>
                          </a:rPr>
                        </m:ctrlPr>
                      </m:sSubSupPr>
                      <m:e>
                        <m:r>
                          <a:rPr lang="en-US" sz="2000" i="1">
                            <a:latin typeface="Cambria Math" panose="02040503050406030204" pitchFamily="18" charset="0"/>
                            <a:sym typeface="Wingdings" pitchFamily="2" charset="2"/>
                          </a:rPr>
                          <m:t>𝜃</m:t>
                        </m:r>
                      </m:e>
                      <m:sub>
                        <m:r>
                          <a:rPr lang="en-US" sz="2000" i="1">
                            <a:latin typeface="Cambria Math" panose="02040503050406030204" pitchFamily="18" charset="0"/>
                            <a:sym typeface="Wingdings" pitchFamily="2" charset="2"/>
                          </a:rPr>
                          <m:t>𝐷𝐺</m:t>
                        </m:r>
                      </m:sub>
                      <m:sup>
                        <m:r>
                          <a:rPr lang="en-US" sz="2000" i="1">
                            <a:latin typeface="Cambria Math" panose="02040503050406030204" pitchFamily="18" charset="0"/>
                            <a:sym typeface="Wingdings" pitchFamily="2" charset="2"/>
                          </a:rPr>
                          <m:t>&lt;</m:t>
                        </m:r>
                        <m:r>
                          <a:rPr lang="en-US" sz="2000" i="1">
                            <a:latin typeface="Cambria Math" panose="02040503050406030204" pitchFamily="18" charset="0"/>
                            <a:sym typeface="Wingdings" pitchFamily="2" charset="2"/>
                          </a:rPr>
                          <m:t>𝑡</m:t>
                        </m:r>
                        <m:r>
                          <a:rPr lang="en-US" sz="2000" i="1">
                            <a:latin typeface="Cambria Math" panose="02040503050406030204" pitchFamily="18" charset="0"/>
                            <a:sym typeface="Wingdings" pitchFamily="2" charset="2"/>
                          </a:rPr>
                          <m:t>&gt;</m:t>
                        </m:r>
                      </m:sup>
                    </m:sSubSup>
                  </m:oMath>
                </a14:m>
                <a:r>
                  <a:rPr lang="en-US" sz="2000" dirty="0">
                    <a:sym typeface="Wingdings" pitchFamily="2" charset="2"/>
                  </a:rPr>
                  <a:t> and DGen </a:t>
                </a:r>
                <a14:m>
                  <m:oMath xmlns:m="http://schemas.openxmlformats.org/officeDocument/2006/math">
                    <m:sSubSup>
                      <m:sSubSupPr>
                        <m:ctrlPr>
                          <a:rPr lang="en-US" sz="2000" i="1">
                            <a:latin typeface="Cambria Math" panose="02040503050406030204" pitchFamily="18" charset="0"/>
                            <a:sym typeface="Wingdings" pitchFamily="2" charset="2"/>
                          </a:rPr>
                        </m:ctrlPr>
                      </m:sSubSupPr>
                      <m:e>
                        <m:r>
                          <a:rPr lang="en-US" sz="2000" i="1">
                            <a:latin typeface="Cambria Math" panose="02040503050406030204" pitchFamily="18" charset="0"/>
                            <a:sym typeface="Wingdings" pitchFamily="2" charset="2"/>
                          </a:rPr>
                          <m:t>𝜃</m:t>
                        </m:r>
                      </m:e>
                      <m:sub>
                        <m:r>
                          <a:rPr lang="en-US" sz="2000" i="1">
                            <a:latin typeface="Cambria Math" panose="02040503050406030204" pitchFamily="18" charset="0"/>
                            <a:sym typeface="Wingdings" pitchFamily="2" charset="2"/>
                          </a:rPr>
                          <m:t>𝐸𝐺</m:t>
                        </m:r>
                      </m:sub>
                      <m:sup>
                        <m:r>
                          <a:rPr lang="en-US" sz="2000" i="1">
                            <a:latin typeface="Cambria Math" panose="02040503050406030204" pitchFamily="18" charset="0"/>
                            <a:sym typeface="Wingdings" pitchFamily="2" charset="2"/>
                          </a:rPr>
                          <m:t>&lt;</m:t>
                        </m:r>
                        <m:r>
                          <a:rPr lang="en-US" sz="2000" i="1">
                            <a:latin typeface="Cambria Math" panose="02040503050406030204" pitchFamily="18" charset="0"/>
                            <a:sym typeface="Wingdings" pitchFamily="2" charset="2"/>
                          </a:rPr>
                          <m:t>𝑡</m:t>
                        </m:r>
                        <m:r>
                          <a:rPr lang="en-US" sz="2000" i="1">
                            <a:latin typeface="Cambria Math" panose="02040503050406030204" pitchFamily="18" charset="0"/>
                            <a:sym typeface="Wingdings" pitchFamily="2" charset="2"/>
                          </a:rPr>
                          <m:t>&gt;</m:t>
                        </m:r>
                      </m:sup>
                    </m:sSubSup>
                  </m:oMath>
                </a14:m>
                <a:r>
                  <a:rPr lang="en-US" sz="2000" dirty="0">
                    <a:sym typeface="Wingdings" pitchFamily="2" charset="2"/>
                  </a:rPr>
                  <a:t> (from previous EC step) do compress step:</a:t>
                </a:r>
              </a:p>
              <a:p>
                <a:r>
                  <a:rPr lang="en-US" sz="2000" b="1" dirty="0"/>
                  <a:t>(Ours) Summary </a:t>
                </a:r>
                <a14:m>
                  <m:oMath xmlns:m="http://schemas.openxmlformats.org/officeDocument/2006/math">
                    <m:r>
                      <a:rPr lang="en-US" sz="2000" b="1" i="1">
                        <a:latin typeface="Cambria Math" panose="02040503050406030204" pitchFamily="18" charset="0"/>
                      </a:rPr>
                      <m:t>𝑬</m:t>
                    </m:r>
                    <m:sSup>
                      <m:sSupPr>
                        <m:ctrlPr>
                          <a:rPr lang="en-US" sz="2000" b="1" i="1">
                            <a:latin typeface="Cambria Math" panose="02040503050406030204" pitchFamily="18" charset="0"/>
                          </a:rPr>
                        </m:ctrlPr>
                      </m:sSupPr>
                      <m:e>
                        <m:r>
                          <a:rPr lang="en-US" sz="2000" b="1" i="1">
                            <a:latin typeface="Cambria Math" panose="02040503050406030204" pitchFamily="18" charset="0"/>
                          </a:rPr>
                          <m:t>𝑪</m:t>
                        </m:r>
                      </m:e>
                      <m:sup>
                        <m:r>
                          <a:rPr lang="en-US" sz="2000" b="1" i="1">
                            <a:latin typeface="Cambria Math" panose="02040503050406030204" pitchFamily="18" charset="0"/>
                          </a:rPr>
                          <m:t>𝟐</m:t>
                        </m:r>
                      </m:sup>
                    </m:sSup>
                  </m:oMath>
                </a14:m>
                <a:r>
                  <a:rPr lang="en-US" sz="2000" b="1" dirty="0"/>
                  <a:t> compression (option 1):</a:t>
                </a:r>
              </a:p>
              <a:p>
                <a:pPr lvl="1"/>
                <a:r>
                  <a:rPr lang="en-US" sz="1600" b="1" dirty="0"/>
                  <a:t>Compress: </a:t>
                </a:r>
                <a14:m>
                  <m:oMath xmlns:m="http://schemas.openxmlformats.org/officeDocument/2006/math">
                    <m:sSup>
                      <m:sSupPr>
                        <m:ctrlPr>
                          <a:rPr lang="en-US" sz="1600" b="1" i="1">
                            <a:latin typeface="Cambria Math" panose="02040503050406030204" pitchFamily="18" charset="0"/>
                          </a:rPr>
                        </m:ctrlPr>
                      </m:sSupPr>
                      <m:e>
                        <m:r>
                          <a:rPr lang="en-US" sz="1600" b="1" i="1">
                            <a:latin typeface="Cambria Math" panose="02040503050406030204" pitchFamily="18" charset="0"/>
                          </a:rPr>
                          <m:t>𝑫</m:t>
                        </m:r>
                      </m:e>
                      <m:sup>
                        <m:r>
                          <a:rPr lang="en-US" sz="1600" b="1" i="1">
                            <a:latin typeface="Cambria Math" panose="02040503050406030204" pitchFamily="18" charset="0"/>
                          </a:rPr>
                          <m:t>&lt;</m:t>
                        </m:r>
                        <m:r>
                          <a:rPr lang="en-US" sz="1600" b="1" i="1">
                            <a:latin typeface="Cambria Math" panose="02040503050406030204" pitchFamily="18" charset="0"/>
                          </a:rPr>
                          <m:t>𝒕</m:t>
                        </m:r>
                        <m:r>
                          <a:rPr lang="en-US" sz="1600" b="1" i="1">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&gt;</m:t>
                        </m:r>
                      </m:sup>
                    </m:sSup>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𝒂𝒓𝒈𝒎𝒂𝒙</m:t>
                        </m:r>
                      </m:e>
                      <m:sub>
                        <m:r>
                          <a:rPr lang="en-US" sz="1600" b="1" i="1">
                            <a:latin typeface="Cambria Math" panose="02040503050406030204" pitchFamily="18" charset="0"/>
                          </a:rPr>
                          <m:t>𝑫</m:t>
                        </m:r>
                      </m:sub>
                    </m:sSub>
                    <m:r>
                      <a:rPr lang="en-US" sz="1600" b="1" i="1">
                        <a:latin typeface="Cambria Math" panose="02040503050406030204" pitchFamily="18" charset="0"/>
                      </a:rPr>
                      <m:t>{</m:t>
                    </m:r>
                    <m:r>
                      <a:rPr lang="en-US" sz="1600" b="1" i="1">
                        <a:latin typeface="Cambria Math" panose="02040503050406030204" pitchFamily="18" charset="0"/>
                      </a:rPr>
                      <m:t>𝐨𝐛𝐣</m:t>
                    </m:r>
                    <m:d>
                      <m:dPr>
                        <m:ctrlPr>
                          <a:rPr lang="en-US" sz="1600" b="1" i="1">
                            <a:latin typeface="Cambria Math" panose="02040503050406030204" pitchFamily="18" charset="0"/>
                          </a:rPr>
                        </m:ctrlPr>
                      </m:dPr>
                      <m:e>
                        <m:r>
                          <a:rPr lang="en-US" sz="1600" b="1" i="1">
                            <a:latin typeface="Cambria Math" panose="02040503050406030204" pitchFamily="18" charset="0"/>
                          </a:rPr>
                          <m:t>𝑫</m:t>
                        </m:r>
                      </m:e>
                    </m:d>
                    <m:r>
                      <a:rPr lang="en-US" sz="1600" b="1">
                        <a:latin typeface="Cambria Math" panose="02040503050406030204" pitchFamily="18" charset="0"/>
                      </a:rPr>
                      <m:t>}=</m:t>
                    </m:r>
                    <m:r>
                      <a:rPr lang="en-US" sz="1600" b="1" i="1">
                        <a:latin typeface="Cambria Math" panose="02040503050406030204" pitchFamily="18" charset="0"/>
                      </a:rPr>
                      <m:t>𝒂𝒓𝒈𝒎𝒂</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𝑫</m:t>
                        </m:r>
                      </m:sub>
                    </m:sSub>
                    <m:r>
                      <a:rPr lang="en-US" sz="1600" b="1" i="1">
                        <a:latin typeface="Cambria Math" panose="02040503050406030204" pitchFamily="18" charset="0"/>
                      </a:rPr>
                      <m:t>{</m:t>
                    </m:r>
                    <m:nary>
                      <m:naryPr>
                        <m:chr m:val="∑"/>
                        <m:supHide m:val="on"/>
                        <m:ctrlPr>
                          <a:rPr lang="en-US" sz="1600" b="1" i="1">
                            <a:latin typeface="Cambria Math" panose="02040503050406030204" pitchFamily="18" charset="0"/>
                          </a:rPr>
                        </m:ctrlPr>
                      </m:naryPr>
                      <m:sub>
                        <m:r>
                          <m:rPr>
                            <m:brk m:alnAt="7"/>
                          </m:rPr>
                          <a:rPr lang="en-US" sz="1600" b="1" i="1">
                            <a:latin typeface="Cambria Math" panose="02040503050406030204" pitchFamily="18" charset="0"/>
                          </a:rPr>
                          <m:t>𝒍</m:t>
                        </m:r>
                        <m:r>
                          <a:rPr lang="en-US" sz="1600" b="1" i="1">
                            <a:latin typeface="Cambria Math" panose="02040503050406030204" pitchFamily="18" charset="0"/>
                          </a:rPr>
                          <m:t>∈</m:t>
                        </m:r>
                        <m:r>
                          <a:rPr lang="en-US" sz="1600" b="1" i="1">
                            <a:latin typeface="Cambria Math" panose="02040503050406030204" pitchFamily="18" charset="0"/>
                          </a:rPr>
                          <m:t>𝑳</m:t>
                        </m:r>
                      </m:sub>
                      <m:sup/>
                      <m:e>
                        <m:r>
                          <a:rPr lang="en-US" sz="1600" b="1" i="1">
                            <a:latin typeface="Cambria Math" panose="02040503050406030204" pitchFamily="18" charset="0"/>
                          </a:rPr>
                          <m:t>𝒔𝒊𝒛</m:t>
                        </m:r>
                        <m:sSub>
                          <m:sSubPr>
                            <m:ctrlPr>
                              <a:rPr lang="en-US" sz="1600" b="1" i="1">
                                <a:latin typeface="Cambria Math" panose="02040503050406030204" pitchFamily="18" charset="0"/>
                              </a:rPr>
                            </m:ctrlPr>
                          </m:sSubPr>
                          <m:e>
                            <m:r>
                              <a:rPr lang="en-US" sz="1600" b="1" i="1">
                                <a:latin typeface="Cambria Math" panose="02040503050406030204" pitchFamily="18" charset="0"/>
                              </a:rPr>
                              <m:t>𝒆</m:t>
                            </m:r>
                          </m:e>
                          <m:sub>
                            <m:r>
                              <a:rPr lang="en-US" sz="1600" b="1" i="1">
                                <a:latin typeface="Cambria Math" panose="02040503050406030204" pitchFamily="18" charset="0"/>
                              </a:rPr>
                              <m:t>𝒂𝒔𝒕</m:t>
                            </m:r>
                          </m:sub>
                        </m:sSub>
                        <m:d>
                          <m:dPr>
                            <m:ctrlPr>
                              <a:rPr lang="en-US" sz="1600" b="1" i="1">
                                <a:latin typeface="Cambria Math" panose="02040503050406030204" pitchFamily="18" charset="0"/>
                              </a:rPr>
                            </m:ctrlPr>
                          </m:dPr>
                          <m:e>
                            <m:r>
                              <a:rPr lang="en-US" sz="1600" b="1" i="1">
                                <a:latin typeface="Cambria Math" panose="02040503050406030204" pitchFamily="18" charset="0"/>
                              </a:rPr>
                              <m:t>𝒍</m:t>
                            </m:r>
                          </m:e>
                        </m:d>
                        <m:r>
                          <a:rPr lang="en-US" sz="1600" b="1" i="1">
                            <a:latin typeface="Cambria Math" panose="02040503050406030204" pitchFamily="18" charset="0"/>
                          </a:rPr>
                          <m:t>+ </m:t>
                        </m:r>
                      </m:e>
                    </m:nary>
                    <m:nary>
                      <m:naryPr>
                        <m:chr m:val="∑"/>
                        <m:supHide m:val="on"/>
                        <m:ctrlPr>
                          <a:rPr lang="en-US" sz="1600" b="1" i="1">
                            <a:latin typeface="Cambria Math" panose="02040503050406030204" pitchFamily="18" charset="0"/>
                          </a:rPr>
                        </m:ctrlPr>
                      </m:naryPr>
                      <m:sub>
                        <m:r>
                          <m:rPr>
                            <m:brk m:alnAt="7"/>
                          </m:rPr>
                          <a:rPr lang="en-US" sz="1600" b="1" i="1">
                            <a:latin typeface="Cambria Math" panose="02040503050406030204" pitchFamily="18" charset="0"/>
                          </a:rPr>
                          <m:t>𝒙</m:t>
                        </m:r>
                        <m:r>
                          <a:rPr lang="en-US" sz="1600" b="1" i="1">
                            <a:latin typeface="Cambria Math" panose="02040503050406030204" pitchFamily="18" charset="0"/>
                          </a:rPr>
                          <m:t>∈</m:t>
                        </m:r>
                        <m:r>
                          <a:rPr lang="en-US" sz="1600" b="1" i="1">
                            <a:latin typeface="Cambria Math" panose="02040503050406030204" pitchFamily="18" charset="0"/>
                          </a:rPr>
                          <m:t>𝑿</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𝑷𝑿𝑺</m:t>
                        </m:r>
                      </m:sub>
                      <m:sup/>
                      <m:e>
                        <m:r>
                          <a:rPr lang="en-US" sz="1600" b="1" i="1">
                            <a:latin typeface="Cambria Math" panose="02040503050406030204" pitchFamily="18" charset="0"/>
                          </a:rPr>
                          <m:t>𝒔𝒊𝒛</m:t>
                        </m:r>
                        <m:sSub>
                          <m:sSubPr>
                            <m:ctrlPr>
                              <a:rPr lang="en-US" sz="1600" b="1" i="1">
                                <a:latin typeface="Cambria Math" panose="02040503050406030204" pitchFamily="18" charset="0"/>
                              </a:rPr>
                            </m:ctrlPr>
                          </m:sSubPr>
                          <m:e>
                            <m:r>
                              <a:rPr lang="en-US" sz="1600" b="1" i="1">
                                <a:latin typeface="Cambria Math" panose="02040503050406030204" pitchFamily="18" charset="0"/>
                              </a:rPr>
                              <m:t>𝒆</m:t>
                            </m:r>
                          </m:e>
                          <m:sub>
                            <m:r>
                              <a:rPr lang="en-US" sz="1600" b="1" i="1">
                                <a:latin typeface="Cambria Math" panose="02040503050406030204" pitchFamily="18" charset="0"/>
                              </a:rPr>
                              <m:t>𝒂𝒔𝒕</m:t>
                            </m:r>
                          </m:sub>
                        </m:sSub>
                        <m:d>
                          <m:dPr>
                            <m:ctrlPr>
                              <a:rPr lang="en-US" sz="1600" b="1" i="1">
                                <a:latin typeface="Cambria Math" panose="02040503050406030204" pitchFamily="18" charset="0"/>
                              </a:rPr>
                            </m:ctrlPr>
                          </m:dPr>
                          <m:e>
                            <m:r>
                              <a:rPr lang="en-US" sz="1600" b="1" i="1">
                                <a:latin typeface="Cambria Math" panose="02040503050406030204" pitchFamily="18" charset="0"/>
                              </a:rPr>
                              <m:t>𝒙</m:t>
                            </m:r>
                          </m:e>
                        </m:d>
                      </m:e>
                    </m:nary>
                    <m:r>
                      <a:rPr lang="en-US" sz="1600" b="1" i="1">
                        <a:latin typeface="Cambria Math" panose="02040503050406030204" pitchFamily="18" charset="0"/>
                      </a:rPr>
                      <m:t>}</m:t>
                    </m:r>
                  </m:oMath>
                </a14:m>
                <a:endParaRPr lang="en-US" sz="1600" b="1" dirty="0"/>
              </a:p>
              <a:p>
                <a:pPr lvl="1"/>
                <a:r>
                  <a:rPr lang="en-US" sz="1600" b="1" dirty="0"/>
                  <a:t>Fit/Re-Compile: </a:t>
                </a:r>
              </a:p>
              <a:p>
                <a:pPr lvl="2"/>
                <a14:m>
                  <m:oMath xmlns:m="http://schemas.openxmlformats.org/officeDocument/2006/math">
                    <m:sSubSup>
                      <m:sSubSupPr>
                        <m:ctrlPr>
                          <a:rPr lang="en-US" sz="1600" b="1" i="1">
                            <a:latin typeface="Cambria Math" panose="02040503050406030204" pitchFamily="18" charset="0"/>
                          </a:rPr>
                        </m:ctrlPr>
                      </m:sSubSupPr>
                      <m:e>
                        <m:r>
                          <a:rPr lang="en-US" sz="1600" b="1" i="1">
                            <a:latin typeface="Cambria Math" panose="02040503050406030204" pitchFamily="18" charset="0"/>
                          </a:rPr>
                          <m:t>𝜽</m:t>
                        </m:r>
                      </m:e>
                      <m:sub>
                        <m:r>
                          <a:rPr lang="en-US" sz="1600" b="1" i="1">
                            <a:latin typeface="Cambria Math" panose="02040503050406030204" pitchFamily="18" charset="0"/>
                          </a:rPr>
                          <m:t>𝑫𝑮</m:t>
                        </m:r>
                      </m:sub>
                      <m:sup>
                        <m:r>
                          <a:rPr lang="en-US" sz="1600" b="1" i="1">
                            <a:latin typeface="Cambria Math" panose="02040503050406030204" pitchFamily="18" charset="0"/>
                          </a:rPr>
                          <m:t>&lt;</m:t>
                        </m:r>
                        <m:r>
                          <a:rPr lang="en-US" sz="1600" b="1" i="1">
                            <a:latin typeface="Cambria Math" panose="02040503050406030204" pitchFamily="18" charset="0"/>
                          </a:rPr>
                          <m:t>𝒕</m:t>
                        </m:r>
                        <m:r>
                          <a:rPr lang="en-US" sz="1600" b="1" i="1">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&gt;</m:t>
                        </m:r>
                      </m:sup>
                    </m:sSubSup>
                    <m:r>
                      <a:rPr lang="en-US" sz="1600" b="1" i="1">
                        <a:latin typeface="Cambria Math" panose="02040503050406030204" pitchFamily="18" charset="0"/>
                      </a:rPr>
                      <m:t> =</m:t>
                    </m:r>
                    <m:r>
                      <a:rPr lang="en-US" sz="1600" b="1" i="1">
                        <a:latin typeface="Cambria Math" panose="02040503050406030204" pitchFamily="18" charset="0"/>
                      </a:rPr>
                      <m:t>𝒂𝒓𝒈𝒎𝒂</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a:latin typeface="Cambria Math" panose="02040503050406030204" pitchFamily="18" charset="0"/>
                              </a:rPr>
                              <m:t>𝑫𝑮</m:t>
                            </m:r>
                          </m:sub>
                        </m:sSub>
                      </m:sub>
                    </m:sSub>
                    <m:d>
                      <m:dPr>
                        <m:begChr m:val="{"/>
                        <m:endChr m:val="}"/>
                        <m:ctrlPr>
                          <a:rPr lang="en-US" sz="1600" b="1" i="1">
                            <a:latin typeface="Cambria Math" panose="02040503050406030204" pitchFamily="18" charset="0"/>
                          </a:rPr>
                        </m:ctrlPr>
                      </m:dPr>
                      <m:e>
                        <m:func>
                          <m:funcPr>
                            <m:ctrlPr>
                              <a:rPr lang="en-US" sz="1600" b="1" i="1">
                                <a:latin typeface="Cambria Math" panose="02040503050406030204" pitchFamily="18" charset="0"/>
                              </a:rPr>
                            </m:ctrlPr>
                          </m:funcPr>
                          <m:fName>
                            <m:r>
                              <a:rPr lang="en-US" sz="1600" b="1" i="1">
                                <a:latin typeface="Cambria Math" panose="02040503050406030204" pitchFamily="18" charset="0"/>
                              </a:rPr>
                              <m:t>𝒍𝒐𝒈</m:t>
                            </m:r>
                          </m:fName>
                          <m:e>
                            <m:func>
                              <m:funcPr>
                                <m:ctrlPr>
                                  <a:rPr lang="en-US" sz="1600" b="1" i="1">
                                    <a:latin typeface="Cambria Math" panose="02040503050406030204" pitchFamily="18" charset="0"/>
                                  </a:rPr>
                                </m:ctrlPr>
                              </m:funcPr>
                              <m:fName>
                                <m:r>
                                  <a:rPr lang="en-US" sz="1600" b="1" i="1">
                                    <a:latin typeface="Cambria Math" panose="02040503050406030204" pitchFamily="18" charset="0"/>
                                  </a:rPr>
                                  <m:t>𝑷𝒓</m:t>
                                </m:r>
                              </m:fName>
                              <m:e>
                                <m:d>
                                  <m:dPr>
                                    <m:begChr m:val="["/>
                                    <m:endChr m:val="]"/>
                                    <m:ctrlPr>
                                      <a:rPr lang="en-US" sz="1600" b="1" i="1">
                                        <a:latin typeface="Cambria Math" panose="02040503050406030204" pitchFamily="18" charset="0"/>
                                      </a:rPr>
                                    </m:ctrlPr>
                                  </m:dPr>
                                  <m:e>
                                    <m:r>
                                      <a:rPr lang="en-US" sz="1600" b="1" i="1">
                                        <a:latin typeface="Cambria Math" panose="02040503050406030204" pitchFamily="18" charset="0"/>
                                      </a:rPr>
                                      <m:t>𝑿</m:t>
                                    </m:r>
                                  </m:e>
                                  <m:e>
                                    <m:r>
                                      <a:rPr lang="en-US" sz="1600" b="1" i="1">
                                        <a:latin typeface="Cambria Math" panose="02040503050406030204" pitchFamily="18" charset="0"/>
                                      </a:rPr>
                                      <m:t>𝑫</m:t>
                                    </m:r>
                                    <m:r>
                                      <a:rPr lang="en-US" sz="1600" b="1" i="1">
                                        <a:latin typeface="Cambria Math" panose="02040503050406030204" pitchFamily="18" charset="0"/>
                                      </a:rPr>
                                      <m:t>, </m:t>
                                    </m:r>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a:latin typeface="Cambria Math" panose="02040503050406030204" pitchFamily="18" charset="0"/>
                                          </a:rPr>
                                          <m:t>𝑫𝑮</m:t>
                                        </m:r>
                                      </m:sub>
                                    </m:sSub>
                                    <m:r>
                                      <a:rPr lang="en-US" sz="1600" b="1" i="1">
                                        <a:latin typeface="Cambria Math" panose="02040503050406030204" pitchFamily="18" charset="0"/>
                                      </a:rPr>
                                      <m:t>, </m:t>
                                    </m:r>
                                    <m:r>
                                      <a:rPr lang="en-US" sz="1600" b="1" i="1">
                                        <a:latin typeface="Cambria Math" panose="02040503050406030204" pitchFamily="18" charset="0"/>
                                      </a:rPr>
                                      <m:t>𝑷𝑿𝑺</m:t>
                                    </m:r>
                                  </m:e>
                                </m:d>
                              </m:e>
                            </m:func>
                          </m:e>
                        </m:func>
                        <m:r>
                          <a:rPr lang="en-US" sz="1600" b="1" i="1" smtClean="0">
                            <a:latin typeface="Cambria Math" panose="02040503050406030204" pitchFamily="18" charset="0"/>
                          </a:rPr>
                          <m:t>]</m:t>
                        </m:r>
                        <m:r>
                          <m:rPr>
                            <m:nor/>
                          </m:rPr>
                          <a:rPr lang="en-US" sz="1600" b="1" dirty="0"/>
                          <m:t>}</m:t>
                        </m:r>
                      </m:e>
                    </m:d>
                  </m:oMath>
                </a14:m>
                <a:endParaRPr lang="en-US" sz="1600" b="1" dirty="0"/>
              </a:p>
              <a:p>
                <a:pPr lvl="2"/>
                <a14:m>
                  <m:oMath xmlns:m="http://schemas.openxmlformats.org/officeDocument/2006/math">
                    <m:sSubSup>
                      <m:sSubSupPr>
                        <m:ctrlPr>
                          <a:rPr lang="en-US" sz="1600" b="1" i="1">
                            <a:latin typeface="Cambria Math" panose="02040503050406030204" pitchFamily="18" charset="0"/>
                          </a:rPr>
                        </m:ctrlPr>
                      </m:sSubSupPr>
                      <m:e>
                        <m:r>
                          <a:rPr lang="en-US" sz="1600" b="1" i="1">
                            <a:latin typeface="Cambria Math" panose="02040503050406030204" pitchFamily="18" charset="0"/>
                          </a:rPr>
                          <m:t>𝜽</m:t>
                        </m:r>
                      </m:e>
                      <m:sub>
                        <m:r>
                          <a:rPr lang="en-US" sz="1600" b="1" i="1">
                            <a:latin typeface="Cambria Math" panose="02040503050406030204" pitchFamily="18" charset="0"/>
                          </a:rPr>
                          <m:t>𝑬𝑮</m:t>
                        </m:r>
                      </m:sub>
                      <m:sup>
                        <m:r>
                          <a:rPr lang="en-US" sz="1600" b="1" i="1">
                            <a:latin typeface="Cambria Math" panose="02040503050406030204" pitchFamily="18" charset="0"/>
                          </a:rPr>
                          <m:t>&lt;</m:t>
                        </m:r>
                        <m:r>
                          <a:rPr lang="en-US" sz="1600" b="1" i="1">
                            <a:latin typeface="Cambria Math" panose="02040503050406030204" pitchFamily="18" charset="0"/>
                          </a:rPr>
                          <m:t>𝒕</m:t>
                        </m:r>
                        <m:r>
                          <a:rPr lang="en-US" sz="1600" b="1" i="1">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&gt;</m:t>
                        </m:r>
                      </m:sup>
                    </m:sSubSup>
                    <m:r>
                      <a:rPr lang="en-US" sz="1600" b="1" i="1">
                        <a:latin typeface="Cambria Math" panose="02040503050406030204" pitchFamily="18" charset="0"/>
                      </a:rPr>
                      <m:t>=</m:t>
                    </m:r>
                    <m:r>
                      <a:rPr lang="en-US" sz="1600" b="1" i="1">
                        <a:latin typeface="Cambria Math" panose="02040503050406030204" pitchFamily="18" charset="0"/>
                      </a:rPr>
                      <m:t>𝒂𝒓𝒈𝒎𝒂</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a:latin typeface="Cambria Math" panose="02040503050406030204" pitchFamily="18" charset="0"/>
                              </a:rPr>
                              <m:t>𝑬𝑮</m:t>
                            </m:r>
                          </m:sub>
                        </m:sSub>
                      </m:sub>
                    </m:sSub>
                    <m:r>
                      <a:rPr lang="en-US" sz="1600" b="1" i="1">
                        <a:latin typeface="Cambria Math" panose="02040503050406030204" pitchFamily="18" charset="0"/>
                      </a:rPr>
                      <m:t>{</m:t>
                    </m:r>
                    <m:func>
                      <m:funcPr>
                        <m:ctrlPr>
                          <a:rPr lang="en-US" sz="1600" b="1" i="1">
                            <a:latin typeface="Cambria Math" panose="02040503050406030204" pitchFamily="18" charset="0"/>
                          </a:rPr>
                        </m:ctrlPr>
                      </m:funcPr>
                      <m:fName>
                        <m:r>
                          <a:rPr lang="en-US" sz="1600" b="1" i="1">
                            <a:latin typeface="Cambria Math" panose="02040503050406030204" pitchFamily="18" charset="0"/>
                          </a:rPr>
                          <m:t>𝒍𝒐𝒈</m:t>
                        </m:r>
                      </m:fName>
                      <m:e>
                        <m:func>
                          <m:funcPr>
                            <m:ctrlPr>
                              <a:rPr lang="en-US" sz="1600" b="1" i="1">
                                <a:latin typeface="Cambria Math" panose="02040503050406030204" pitchFamily="18" charset="0"/>
                              </a:rPr>
                            </m:ctrlPr>
                          </m:funcPr>
                          <m:fName>
                            <m:r>
                              <a:rPr lang="en-US" sz="1600" b="1" i="1">
                                <a:latin typeface="Cambria Math" panose="02040503050406030204" pitchFamily="18" charset="0"/>
                              </a:rPr>
                              <m:t>𝑷𝒓</m:t>
                            </m:r>
                          </m:fName>
                          <m:e>
                            <m:d>
                              <m:dPr>
                                <m:begChr m:val="["/>
                                <m:endChr m:val="]"/>
                                <m:ctrlPr>
                                  <a:rPr lang="en-US" sz="1600" b="1" i="1">
                                    <a:latin typeface="Cambria Math" panose="02040503050406030204" pitchFamily="18" charset="0"/>
                                  </a:rPr>
                                </m:ctrlPr>
                              </m:dPr>
                              <m:e>
                                <m:r>
                                  <a:rPr lang="en-US" sz="1600" b="1" i="1">
                                    <a:latin typeface="Cambria Math" panose="02040503050406030204" pitchFamily="18" charset="0"/>
                                  </a:rPr>
                                  <m:t>𝑳</m:t>
                                </m:r>
                              </m:e>
                              <m:e>
                                <m:r>
                                  <a:rPr lang="en-US" sz="1600" b="1" i="1">
                                    <a:latin typeface="Cambria Math" panose="02040503050406030204" pitchFamily="18" charset="0"/>
                                  </a:rPr>
                                  <m:t>𝑫</m:t>
                                </m:r>
                                <m:r>
                                  <a:rPr lang="en-US" sz="1600" b="1" i="1">
                                    <a:latin typeface="Cambria Math" panose="02040503050406030204" pitchFamily="18" charset="0"/>
                                  </a:rPr>
                                  <m:t>, </m:t>
                                </m:r>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a:latin typeface="Cambria Math" panose="02040503050406030204" pitchFamily="18" charset="0"/>
                                      </a:rPr>
                                      <m:t>𝑬𝑮</m:t>
                                    </m:r>
                                  </m:sub>
                                </m:sSub>
                                <m:r>
                                  <a:rPr lang="en-US" sz="1600" b="1" i="1">
                                    <a:latin typeface="Cambria Math" panose="02040503050406030204" pitchFamily="18" charset="0"/>
                                  </a:rPr>
                                  <m:t>, </m:t>
                                </m:r>
                                <m:r>
                                  <a:rPr lang="en-US" sz="1600" b="1" i="1">
                                    <a:latin typeface="Cambria Math" panose="02040503050406030204" pitchFamily="18" charset="0"/>
                                  </a:rPr>
                                  <m:t>𝑿</m:t>
                                </m:r>
                              </m:e>
                            </m:d>
                          </m:e>
                        </m:func>
                      </m:e>
                    </m:func>
                    <m:r>
                      <a:rPr lang="en-US" sz="1600" b="1" i="1" smtClean="0">
                        <a:latin typeface="Cambria Math" panose="02040503050406030204" pitchFamily="18" charset="0"/>
                      </a:rPr>
                      <m:t>]</m:t>
                    </m:r>
                  </m:oMath>
                </a14:m>
                <a:endParaRPr lang="en-US" sz="1600" b="1" dirty="0"/>
              </a:p>
              <a:p>
                <a:pPr lvl="2"/>
                <a14:m>
                  <m:oMath xmlns:m="http://schemas.openxmlformats.org/officeDocument/2006/math">
                    <m:sSubSup>
                      <m:sSubSupPr>
                        <m:ctrlPr>
                          <a:rPr lang="en-US" sz="1600" b="1" i="1">
                            <a:latin typeface="Cambria Math" panose="02040503050406030204" pitchFamily="18" charset="0"/>
                          </a:rPr>
                        </m:ctrlPr>
                      </m:sSubSupPr>
                      <m:e>
                        <m:r>
                          <a:rPr lang="en-US" sz="1600" b="1" i="1">
                            <a:latin typeface="Cambria Math" panose="02040503050406030204" pitchFamily="18" charset="0"/>
                          </a:rPr>
                          <m:t>𝜽</m:t>
                        </m:r>
                      </m:e>
                      <m:sub>
                        <m:r>
                          <a:rPr lang="en-US" sz="1600" b="1" i="1" smtClean="0">
                            <a:latin typeface="Cambria Math" panose="02040503050406030204" pitchFamily="18" charset="0"/>
                          </a:rPr>
                          <m:t>𝑪</m:t>
                        </m:r>
                        <m:r>
                          <a:rPr lang="en-US" sz="1600" b="1" i="1">
                            <a:latin typeface="Cambria Math" panose="02040503050406030204" pitchFamily="18" charset="0"/>
                          </a:rPr>
                          <m:t>𝑮</m:t>
                        </m:r>
                      </m:sub>
                      <m:sup>
                        <m:r>
                          <a:rPr lang="en-US" sz="1600" b="1" i="1">
                            <a:latin typeface="Cambria Math" panose="02040503050406030204" pitchFamily="18" charset="0"/>
                          </a:rPr>
                          <m:t>&lt;</m:t>
                        </m:r>
                        <m:r>
                          <a:rPr lang="en-US" sz="1600" b="1" i="1">
                            <a:latin typeface="Cambria Math" panose="02040503050406030204" pitchFamily="18" charset="0"/>
                          </a:rPr>
                          <m:t>𝒕</m:t>
                        </m:r>
                        <m:r>
                          <a:rPr lang="en-US" sz="1600" b="1" i="1">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&gt;</m:t>
                        </m:r>
                      </m:sup>
                    </m:sSubSup>
                    <m:r>
                      <a:rPr lang="en-US" sz="1600" b="1" i="1">
                        <a:latin typeface="Cambria Math" panose="02040503050406030204" pitchFamily="18" charset="0"/>
                      </a:rPr>
                      <m:t>=</m:t>
                    </m:r>
                    <m:r>
                      <a:rPr lang="en-US" sz="1600" b="1" i="1">
                        <a:latin typeface="Cambria Math" panose="02040503050406030204" pitchFamily="18" charset="0"/>
                      </a:rPr>
                      <m:t>𝒂𝒓𝒈𝒎𝒂</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a:latin typeface="Cambria Math" panose="02040503050406030204" pitchFamily="18" charset="0"/>
                              </a:rPr>
                              <m:t>𝑬𝑮</m:t>
                            </m:r>
                          </m:sub>
                        </m:sSub>
                      </m:sub>
                    </m:sSub>
                    <m:r>
                      <a:rPr lang="en-US" sz="1600" b="1" i="1">
                        <a:latin typeface="Cambria Math" panose="02040503050406030204" pitchFamily="18" charset="0"/>
                      </a:rPr>
                      <m:t>{</m:t>
                    </m:r>
                    <m:func>
                      <m:funcPr>
                        <m:ctrlPr>
                          <a:rPr lang="en-US" sz="1600" b="1" i="1">
                            <a:latin typeface="Cambria Math" panose="02040503050406030204" pitchFamily="18" charset="0"/>
                          </a:rPr>
                        </m:ctrlPr>
                      </m:funcPr>
                      <m:fName>
                        <m:r>
                          <a:rPr lang="en-US" sz="1600" b="1" i="1">
                            <a:latin typeface="Cambria Math" panose="02040503050406030204" pitchFamily="18" charset="0"/>
                          </a:rPr>
                          <m:t>𝒍𝒐𝒈</m:t>
                        </m:r>
                      </m:fName>
                      <m:e>
                        <m:func>
                          <m:funcPr>
                            <m:ctrlPr>
                              <a:rPr lang="en-US" sz="1600" b="1" i="1">
                                <a:latin typeface="Cambria Math" panose="02040503050406030204" pitchFamily="18" charset="0"/>
                              </a:rPr>
                            </m:ctrlPr>
                          </m:funcPr>
                          <m:fName>
                            <m:r>
                              <a:rPr lang="en-US" sz="1600" b="1" i="1">
                                <a:latin typeface="Cambria Math" panose="02040503050406030204" pitchFamily="18" charset="0"/>
                              </a:rPr>
                              <m:t>𝑷𝒓</m:t>
                            </m:r>
                          </m:fName>
                          <m:e>
                            <m:d>
                              <m:dPr>
                                <m:begChr m:val="["/>
                                <m:endChr m:val="]"/>
                                <m:ctrlPr>
                                  <a:rPr lang="en-US" sz="1600" b="1" i="1">
                                    <a:latin typeface="Cambria Math" panose="02040503050406030204" pitchFamily="18" charset="0"/>
                                  </a:rPr>
                                </m:ctrlPr>
                              </m:dPr>
                              <m:e>
                                <m:r>
                                  <a:rPr lang="en-US" sz="1600" b="1" i="1">
                                    <a:latin typeface="Cambria Math" panose="02040503050406030204" pitchFamily="18" charset="0"/>
                                  </a:rPr>
                                  <m:t>𝑳</m:t>
                                </m:r>
                              </m:e>
                              <m:e>
                                <m:r>
                                  <a:rPr lang="en-US" sz="1600" b="1" i="1">
                                    <a:latin typeface="Cambria Math" panose="02040503050406030204" pitchFamily="18" charset="0"/>
                                  </a:rPr>
                                  <m:t>𝑫</m:t>
                                </m:r>
                                <m:r>
                                  <a:rPr lang="en-US" sz="1600" b="1" i="1">
                                    <a:latin typeface="Cambria Math" panose="02040503050406030204" pitchFamily="18" charset="0"/>
                                  </a:rPr>
                                  <m:t>, </m:t>
                                </m:r>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smtClean="0">
                                        <a:latin typeface="Cambria Math" panose="02040503050406030204" pitchFamily="18" charset="0"/>
                                      </a:rPr>
                                      <m:t>𝑪</m:t>
                                    </m:r>
                                    <m:r>
                                      <a:rPr lang="en-US" sz="1600" b="1" i="1">
                                        <a:latin typeface="Cambria Math" panose="02040503050406030204" pitchFamily="18" charset="0"/>
                                      </a:rPr>
                                      <m:t>𝑮</m:t>
                                    </m:r>
                                  </m:sub>
                                </m:sSub>
                                <m:r>
                                  <a:rPr lang="en-US" sz="1600" b="1" i="1">
                                    <a:latin typeface="Cambria Math" panose="02040503050406030204" pitchFamily="18" charset="0"/>
                                  </a:rPr>
                                  <m:t>, </m:t>
                                </m:r>
                                <m:r>
                                  <a:rPr lang="en-US" sz="1600" b="1" i="1" smtClean="0">
                                    <a:latin typeface="Cambria Math" panose="02040503050406030204" pitchFamily="18" charset="0"/>
                                  </a:rPr>
                                  <m:t>𝒏𝒐𝒊𝒔𝒆</m:t>
                                </m:r>
                              </m:e>
                            </m:d>
                          </m:e>
                        </m:func>
                      </m:e>
                    </m:func>
                    <m:r>
                      <a:rPr lang="en-US" sz="1600" b="1" i="1">
                        <a:latin typeface="Cambria Math" panose="02040503050406030204" pitchFamily="18" charset="0"/>
                      </a:rPr>
                      <m:t>]</m:t>
                    </m:r>
                  </m:oMath>
                </a14:m>
                <a:endParaRPr lang="en-US" sz="1600" b="1" dirty="0"/>
              </a:p>
              <a:p>
                <a:pPr lvl="2"/>
                <a:endParaRPr lang="en-US" sz="1600" b="1" dirty="0"/>
              </a:p>
              <a:p>
                <a:pPr lvl="2"/>
                <a:endParaRPr lang="en-US" sz="1600" b="1" dirty="0"/>
              </a:p>
              <a:p>
                <a:r>
                  <a:rPr lang="en-US" sz="1600" dirty="0"/>
                  <a:t>Note: </a:t>
                </a:r>
              </a:p>
              <a:p>
                <a:pPr lvl="1"/>
                <a:r>
                  <a:rPr lang="en-US" sz="1200" dirty="0"/>
                  <a:t>This tries to model the learning priors that </a:t>
                </a:r>
                <a:r>
                  <a:rPr lang="en-US" sz="1200" dirty="0" err="1"/>
                  <a:t>DreamCoder</a:t>
                </a:r>
                <a:r>
                  <a:rPr lang="en-US" sz="1200" dirty="0"/>
                  <a:t> has by having an unconditional Generator. But note they use their conditional generator with examples x by only choosing samples from there that solve x, their first Explore step. So perhaps we might have to rethink above…we do we really need to learn a prior/</a:t>
                </a:r>
                <a:r>
                  <a:rPr lang="en-US" sz="1200" dirty="0" err="1"/>
                  <a:t>uncondition</a:t>
                </a:r>
                <a:r>
                  <a:rPr lang="en-US" sz="1200" dirty="0"/>
                  <a:t> model?</a:t>
                </a:r>
              </a:p>
              <a:p>
                <a:pPr lvl="1"/>
                <a:r>
                  <a:rPr lang="en-US" sz="1200" dirty="0"/>
                  <a:t>This slide is just here for completion, to fully connect with </a:t>
                </a:r>
                <a:r>
                  <a:rPr lang="en-US" sz="1200" dirty="0" err="1"/>
                  <a:t>DreamCoder</a:t>
                </a:r>
                <a:endParaRPr lang="en-US" sz="1200" dirty="0"/>
              </a:p>
              <a:p>
                <a:endParaRPr lang="en-US" sz="2000" dirty="0"/>
              </a:p>
            </p:txBody>
          </p:sp>
        </mc:Choice>
        <mc:Fallback xmlns="">
          <p:sp>
            <p:nvSpPr>
              <p:cNvPr id="3" name="Content Placeholder 2">
                <a:extLst>
                  <a:ext uri="{FF2B5EF4-FFF2-40B4-BE49-F238E27FC236}">
                    <a16:creationId xmlns:a16="http://schemas.microsoft.com/office/drawing/2014/main" id="{F62D84CC-EE7A-3845-99E9-74BE866E1682}"/>
                  </a:ext>
                </a:extLst>
              </p:cNvPr>
              <p:cNvSpPr>
                <a:spLocks noGrp="1" noRot="1" noChangeAspect="1" noMove="1" noResize="1" noEditPoints="1" noAdjustHandles="1" noChangeArrowheads="1" noChangeShapeType="1" noTextEdit="1"/>
              </p:cNvSpPr>
              <p:nvPr>
                <p:ph idx="1"/>
              </p:nvPr>
            </p:nvSpPr>
            <p:spPr>
              <a:xfrm>
                <a:off x="13902" y="1130402"/>
                <a:ext cx="12164196" cy="5727598"/>
              </a:xfrm>
              <a:blipFill>
                <a:blip r:embed="rId2"/>
                <a:stretch>
                  <a:fillRect l="-313" t="-1549"/>
                </a:stretch>
              </a:blipFill>
            </p:spPr>
            <p:txBody>
              <a:bodyPr/>
              <a:lstStyle/>
              <a:p>
                <a:r>
                  <a:rPr lang="en-US">
                    <a:noFill/>
                  </a:rPr>
                  <a:t> </a:t>
                </a:r>
              </a:p>
            </p:txBody>
          </p:sp>
        </mc:Fallback>
      </mc:AlternateContent>
      <p:sp>
        <p:nvSpPr>
          <p:cNvPr id="31"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90673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C32204-6034-404F-8D17-9923807D008D}"/>
              </a:ext>
            </a:extLst>
          </p:cNvPr>
          <p:cNvSpPr>
            <a:spLocks noGrp="1"/>
          </p:cNvSpPr>
          <p:nvPr>
            <p:ph type="title"/>
          </p:nvPr>
        </p:nvSpPr>
        <p:spPr>
          <a:xfrm>
            <a:off x="13902" y="0"/>
            <a:ext cx="12178098" cy="1135737"/>
          </a:xfrm>
        </p:spPr>
        <p:txBody>
          <a:bodyPr>
            <a:normAutofit/>
          </a:bodyPr>
          <a:lstStyle/>
          <a:p>
            <a:r>
              <a:rPr lang="en-US" sz="3600" dirty="0"/>
              <a:t>Final Decision for compression step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2D84CC-EE7A-3845-99E9-74BE866E1682}"/>
                  </a:ext>
                </a:extLst>
              </p:cNvPr>
              <p:cNvSpPr>
                <a:spLocks noGrp="1"/>
              </p:cNvSpPr>
              <p:nvPr>
                <p:ph idx="1"/>
              </p:nvPr>
            </p:nvSpPr>
            <p:spPr>
              <a:xfrm>
                <a:off x="13902" y="1130402"/>
                <a:ext cx="12164196" cy="5727598"/>
              </a:xfrm>
            </p:spPr>
            <p:txBody>
              <a:bodyPr>
                <a:normAutofit fontScale="92500" lnSpcReduction="10000"/>
              </a:bodyPr>
              <a:lstStyle/>
              <a:p>
                <a:r>
                  <a:rPr lang="en-US" sz="2000" dirty="0">
                    <a:sym typeface="Wingdings" pitchFamily="2" charset="2"/>
                  </a:rPr>
                  <a:t>Recall predictions of Explore models</a:t>
                </a:r>
                <a:endParaRPr lang="en-US" sz="1600" dirty="0">
                  <a:sym typeface="Wingdings" pitchFamily="2" charset="2"/>
                </a:endParaRPr>
              </a:p>
              <a:p>
                <a:pPr lvl="1"/>
                <a:r>
                  <a:rPr lang="en-US" sz="1600" dirty="0">
                    <a:sym typeface="Wingdings" pitchFamily="2" charset="2"/>
                  </a:rPr>
                  <a:t>Contrast with </a:t>
                </a:r>
                <a:r>
                  <a:rPr lang="en-US" sz="1600" dirty="0" err="1">
                    <a:sym typeface="Wingdings" pitchFamily="2" charset="2"/>
                  </a:rPr>
                  <a:t>EGen</a:t>
                </a:r>
                <a:r>
                  <a:rPr lang="en-US" sz="1600" dirty="0">
                    <a:sym typeface="Wingdings" pitchFamily="2" charset="2"/>
                  </a:rPr>
                  <a:t>: </a:t>
                </a:r>
                <a14:m>
                  <m:oMath xmlns:m="http://schemas.openxmlformats.org/officeDocument/2006/math">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Pr</m:t>
                        </m:r>
                      </m:fName>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𝑙</m:t>
                            </m:r>
                          </m:e>
                          <m:e>
                            <m:r>
                              <a:rPr lang="en-US" sz="1600" i="1">
                                <a:latin typeface="Cambria Math" panose="02040503050406030204" pitchFamily="18" charset="0"/>
                              </a:rPr>
                              <m:t>𝐷</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𝐸𝐺</m:t>
                                </m:r>
                              </m:sub>
                            </m:sSub>
                            <m:r>
                              <a:rPr lang="en-US" sz="1600" i="1">
                                <a:latin typeface="Cambria Math" panose="02040503050406030204" pitchFamily="18" charset="0"/>
                              </a:rPr>
                              <m:t>,</m:t>
                            </m:r>
                            <m:r>
                              <a:rPr lang="en-US" sz="1600" i="1">
                                <a:latin typeface="Cambria Math" panose="02040503050406030204" pitchFamily="18" charset="0"/>
                              </a:rPr>
                              <m:t>𝑥</m:t>
                            </m:r>
                          </m:e>
                        </m:d>
                        <m:r>
                          <a:rPr lang="en-US" sz="1600" i="1">
                            <a:latin typeface="Cambria Math" panose="02040503050406030204" pitchFamily="18" charset="0"/>
                          </a:rPr>
                          <m:t>=</m:t>
                        </m:r>
                        <m:r>
                          <a:rPr lang="en-US" sz="1600" i="1">
                            <a:latin typeface="Cambria Math" panose="02040503050406030204" pitchFamily="18" charset="0"/>
                          </a:rPr>
                          <m:t>𝐸𝐺𝑒𝑛</m:t>
                        </m:r>
                        <m:d>
                          <m:dPr>
                            <m:ctrlPr>
                              <a:rPr lang="en-US" sz="1600" i="1">
                                <a:latin typeface="Cambria Math" panose="02040503050406030204" pitchFamily="18" charset="0"/>
                              </a:rPr>
                            </m:ctrlPr>
                          </m:dPr>
                          <m:e>
                            <m:r>
                              <a:rPr lang="en-US" sz="1600" i="1">
                                <a:latin typeface="Cambria Math" panose="02040503050406030204" pitchFamily="18" charset="0"/>
                              </a:rPr>
                              <m:t>𝑥</m:t>
                            </m:r>
                          </m:e>
                        </m:d>
                        <m:r>
                          <a:rPr lang="en-US" sz="1600" i="1">
                            <a:latin typeface="Cambria Math" panose="02040503050406030204" pitchFamily="18" charset="0"/>
                          </a:rPr>
                          <m:t>,       </m:t>
                        </m:r>
                        <m:r>
                          <a:rPr lang="en-US" sz="1600" i="1">
                            <a:latin typeface="Cambria Math" panose="02040503050406030204" pitchFamily="18" charset="0"/>
                          </a:rPr>
                          <m:t>𝑥</m:t>
                        </m:r>
                        <m:r>
                          <a:rPr lang="en-US" sz="1600" i="1">
                            <a:latin typeface="Cambria Math" panose="02040503050406030204" pitchFamily="18" charset="0"/>
                          </a:rPr>
                          <m:t>= &lt;</m:t>
                        </m:r>
                        <m:r>
                          <a:rPr lang="en-US" sz="1600" i="1">
                            <a:latin typeface="Cambria Math" panose="02040503050406030204" pitchFamily="18" charset="0"/>
                          </a:rPr>
                          <m:t>𝑡</m:t>
                        </m:r>
                        <m:r>
                          <a:rPr lang="en-US" sz="1600" i="1">
                            <a:latin typeface="Cambria Math" panose="02040503050406030204" pitchFamily="18" charset="0"/>
                          </a:rPr>
                          <m:t>, </m:t>
                        </m:r>
                        <m:r>
                          <a:rPr lang="en-US" sz="1600" i="1">
                            <a:latin typeface="Cambria Math" panose="02040503050406030204" pitchFamily="18" charset="0"/>
                          </a:rPr>
                          <m:t>𝑝𝑠</m:t>
                        </m:r>
                        <m:r>
                          <a:rPr lang="en-US" sz="1600" i="1">
                            <a:latin typeface="Cambria Math" panose="02040503050406030204" pitchFamily="18" charset="0"/>
                          </a:rPr>
                          <m:t>, </m:t>
                        </m:r>
                        <m:r>
                          <a:rPr lang="en-US" sz="1600" i="1">
                            <a:latin typeface="Cambria Math" panose="02040503050406030204" pitchFamily="18" charset="0"/>
                          </a:rPr>
                          <m:t>𝑠</m:t>
                        </m:r>
                        <m:r>
                          <a:rPr lang="en-US" sz="1600" i="1">
                            <a:latin typeface="Cambria Math" panose="02040503050406030204" pitchFamily="18" charset="0"/>
                          </a:rPr>
                          <m:t>&gt;</m:t>
                        </m:r>
                      </m:e>
                    </m:func>
                  </m:oMath>
                </a14:m>
                <a:r>
                  <a:rPr lang="en-US" sz="1600" dirty="0"/>
                  <a:t>         (</a:t>
                </a:r>
                <a:r>
                  <a:rPr lang="en-US" sz="1600" dirty="0" err="1"/>
                  <a:t>AutoRegressive</a:t>
                </a:r>
                <a:r>
                  <a:rPr lang="en-US" sz="1600" dirty="0"/>
                  <a:t>, AR)</a:t>
                </a:r>
                <a:endParaRPr lang="en-US" sz="1600" dirty="0">
                  <a:sym typeface="Wingdings" pitchFamily="2" charset="2"/>
                </a:endParaRPr>
              </a:p>
              <a:p>
                <a:r>
                  <a:rPr lang="en-US" sz="2000" dirty="0">
                    <a:sym typeface="Wingdings" pitchFamily="2" charset="2"/>
                  </a:rPr>
                  <a:t>Given parameters for </a:t>
                </a:r>
                <a:r>
                  <a:rPr lang="en-US" sz="2000" dirty="0" err="1">
                    <a:sym typeface="Wingdings" pitchFamily="2" charset="2"/>
                  </a:rPr>
                  <a:t>DGen</a:t>
                </a:r>
                <a:r>
                  <a:rPr lang="en-US" sz="2000" dirty="0">
                    <a:sym typeface="Wingdings" pitchFamily="2" charset="2"/>
                  </a:rPr>
                  <a:t> </a:t>
                </a:r>
                <a14:m>
                  <m:oMath xmlns:m="http://schemas.openxmlformats.org/officeDocument/2006/math">
                    <m:sSubSup>
                      <m:sSubSupPr>
                        <m:ctrlPr>
                          <a:rPr lang="en-US" sz="2000" i="1">
                            <a:latin typeface="Cambria Math" panose="02040503050406030204" pitchFamily="18" charset="0"/>
                            <a:sym typeface="Wingdings" pitchFamily="2" charset="2"/>
                          </a:rPr>
                        </m:ctrlPr>
                      </m:sSubSupPr>
                      <m:e>
                        <m:r>
                          <a:rPr lang="en-US" sz="2000" i="1">
                            <a:latin typeface="Cambria Math" panose="02040503050406030204" pitchFamily="18" charset="0"/>
                            <a:sym typeface="Wingdings" pitchFamily="2" charset="2"/>
                          </a:rPr>
                          <m:t>𝜃</m:t>
                        </m:r>
                      </m:e>
                      <m:sub>
                        <m:r>
                          <a:rPr lang="en-US" sz="2000" i="1">
                            <a:latin typeface="Cambria Math" panose="02040503050406030204" pitchFamily="18" charset="0"/>
                            <a:sym typeface="Wingdings" pitchFamily="2" charset="2"/>
                          </a:rPr>
                          <m:t>𝐸𝐺</m:t>
                        </m:r>
                      </m:sub>
                      <m:sup>
                        <m:r>
                          <a:rPr lang="en-US" sz="2000" i="1">
                            <a:latin typeface="Cambria Math" panose="02040503050406030204" pitchFamily="18" charset="0"/>
                            <a:sym typeface="Wingdings" pitchFamily="2" charset="2"/>
                          </a:rPr>
                          <m:t>&lt;</m:t>
                        </m:r>
                        <m:r>
                          <a:rPr lang="en-US" sz="2000" i="1">
                            <a:latin typeface="Cambria Math" panose="02040503050406030204" pitchFamily="18" charset="0"/>
                            <a:sym typeface="Wingdings" pitchFamily="2" charset="2"/>
                          </a:rPr>
                          <m:t>𝑡</m:t>
                        </m:r>
                        <m:r>
                          <a:rPr lang="en-US" sz="2000" i="1">
                            <a:latin typeface="Cambria Math" panose="02040503050406030204" pitchFamily="18" charset="0"/>
                            <a:sym typeface="Wingdings" pitchFamily="2" charset="2"/>
                          </a:rPr>
                          <m:t>&gt;</m:t>
                        </m:r>
                      </m:sup>
                    </m:sSubSup>
                  </m:oMath>
                </a14:m>
                <a:r>
                  <a:rPr lang="en-US" sz="2000" dirty="0">
                    <a:sym typeface="Wingdings" pitchFamily="2" charset="2"/>
                  </a:rPr>
                  <a:t> (from previous EC step) do compress step:</a:t>
                </a:r>
              </a:p>
              <a:p>
                <a:r>
                  <a:rPr lang="en-US" sz="2000" b="1" dirty="0"/>
                  <a:t>(Ours) Summary </a:t>
                </a:r>
                <a14:m>
                  <m:oMath xmlns:m="http://schemas.openxmlformats.org/officeDocument/2006/math">
                    <m:r>
                      <a:rPr lang="en-US" sz="2000" b="1" i="1">
                        <a:latin typeface="Cambria Math" panose="02040503050406030204" pitchFamily="18" charset="0"/>
                      </a:rPr>
                      <m:t>𝑬</m:t>
                    </m:r>
                    <m:sSup>
                      <m:sSupPr>
                        <m:ctrlPr>
                          <a:rPr lang="en-US" sz="2000" b="1" i="1">
                            <a:latin typeface="Cambria Math" panose="02040503050406030204" pitchFamily="18" charset="0"/>
                          </a:rPr>
                        </m:ctrlPr>
                      </m:sSupPr>
                      <m:e>
                        <m:r>
                          <a:rPr lang="en-US" sz="2000" b="1" i="1">
                            <a:latin typeface="Cambria Math" panose="02040503050406030204" pitchFamily="18" charset="0"/>
                          </a:rPr>
                          <m:t>𝑪</m:t>
                        </m:r>
                      </m:e>
                      <m:sup>
                        <m:r>
                          <a:rPr lang="en-US" sz="2000" b="1" i="1">
                            <a:latin typeface="Cambria Math" panose="02040503050406030204" pitchFamily="18" charset="0"/>
                          </a:rPr>
                          <m:t>𝟐</m:t>
                        </m:r>
                      </m:sup>
                    </m:sSup>
                  </m:oMath>
                </a14:m>
                <a:r>
                  <a:rPr lang="en-US" sz="2000" b="1" dirty="0"/>
                  <a:t> compression (option 1):</a:t>
                </a:r>
              </a:p>
              <a:p>
                <a:pPr lvl="1"/>
                <a:r>
                  <a:rPr lang="en-US" sz="2000" b="1" dirty="0"/>
                  <a:t>1. Compress: </a:t>
                </a:r>
                <a14:m>
                  <m:oMath xmlns:m="http://schemas.openxmlformats.org/officeDocument/2006/math">
                    <m:sSup>
                      <m:sSupPr>
                        <m:ctrlPr>
                          <a:rPr lang="en-US" sz="2000" b="1" i="1">
                            <a:latin typeface="Cambria Math" panose="02040503050406030204" pitchFamily="18" charset="0"/>
                          </a:rPr>
                        </m:ctrlPr>
                      </m:sSupPr>
                      <m:e>
                        <m:r>
                          <a:rPr lang="en-US" sz="2000" b="1" i="1">
                            <a:latin typeface="Cambria Math" panose="02040503050406030204" pitchFamily="18" charset="0"/>
                          </a:rPr>
                          <m:t>𝑫</m:t>
                        </m:r>
                      </m:e>
                      <m:sup>
                        <m:r>
                          <a:rPr lang="en-US" sz="2000" b="1" i="1">
                            <a:latin typeface="Cambria Math" panose="02040503050406030204" pitchFamily="18" charset="0"/>
                          </a:rPr>
                          <m:t>&lt;</m:t>
                        </m:r>
                        <m:r>
                          <a:rPr lang="en-US" sz="2000" b="1" i="1">
                            <a:latin typeface="Cambria Math" panose="02040503050406030204" pitchFamily="18" charset="0"/>
                          </a:rPr>
                          <m:t>𝒕</m:t>
                        </m:r>
                        <m:r>
                          <a:rPr lang="en-US" sz="2000" b="1" i="1">
                            <a:latin typeface="Cambria Math" panose="02040503050406030204" pitchFamily="18" charset="0"/>
                          </a:rPr>
                          <m:t>+</m:t>
                        </m:r>
                        <m:r>
                          <a:rPr lang="en-US" sz="2000" b="1" i="1">
                            <a:latin typeface="Cambria Math" panose="02040503050406030204" pitchFamily="18" charset="0"/>
                          </a:rPr>
                          <m:t>𝟏</m:t>
                        </m:r>
                        <m:r>
                          <a:rPr lang="en-US" sz="2000" b="1" i="1">
                            <a:latin typeface="Cambria Math" panose="02040503050406030204" pitchFamily="18" charset="0"/>
                          </a:rPr>
                          <m:t>&gt;</m:t>
                        </m:r>
                      </m:sup>
                    </m:sSup>
                    <m:r>
                      <a:rPr lang="en-US"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𝒂𝒓𝒈𝒎𝒂𝒙</m:t>
                        </m:r>
                      </m:e>
                      <m:sub>
                        <m:r>
                          <a:rPr lang="en-US" sz="2000" b="1" i="1">
                            <a:latin typeface="Cambria Math" panose="02040503050406030204" pitchFamily="18" charset="0"/>
                          </a:rPr>
                          <m:t>𝑫</m:t>
                        </m:r>
                      </m:sub>
                    </m:sSub>
                    <m:r>
                      <a:rPr lang="en-US" sz="2000" b="1" i="1">
                        <a:latin typeface="Cambria Math" panose="02040503050406030204" pitchFamily="18" charset="0"/>
                      </a:rPr>
                      <m:t>{</m:t>
                    </m:r>
                    <m:r>
                      <a:rPr lang="en-US" sz="2000" b="1" i="1">
                        <a:latin typeface="Cambria Math" panose="02040503050406030204" pitchFamily="18" charset="0"/>
                      </a:rPr>
                      <m:t>𝐨𝐛𝐣</m:t>
                    </m:r>
                    <m:d>
                      <m:dPr>
                        <m:ctrlPr>
                          <a:rPr lang="en-US" sz="2000" b="1" i="1">
                            <a:latin typeface="Cambria Math" panose="02040503050406030204" pitchFamily="18" charset="0"/>
                          </a:rPr>
                        </m:ctrlPr>
                      </m:dPr>
                      <m:e>
                        <m:r>
                          <a:rPr lang="en-US" sz="2000" b="1" i="1">
                            <a:latin typeface="Cambria Math" panose="02040503050406030204" pitchFamily="18" charset="0"/>
                          </a:rPr>
                          <m:t>𝑫</m:t>
                        </m:r>
                      </m:e>
                    </m:d>
                    <m:r>
                      <a:rPr lang="en-US" sz="2000" b="1">
                        <a:latin typeface="Cambria Math" panose="02040503050406030204" pitchFamily="18" charset="0"/>
                      </a:rPr>
                      <m:t>}=</m:t>
                    </m:r>
                    <m:r>
                      <a:rPr lang="en-US" sz="2000" b="1" i="1">
                        <a:latin typeface="Cambria Math" panose="02040503050406030204" pitchFamily="18" charset="0"/>
                      </a:rPr>
                      <m:t>𝒂𝒓𝒈𝒎𝒂</m:t>
                    </m:r>
                    <m:sSub>
                      <m:sSubPr>
                        <m:ctrlPr>
                          <a:rPr lang="en-US" sz="2000" b="1" i="1">
                            <a:latin typeface="Cambria Math" panose="02040503050406030204" pitchFamily="18" charset="0"/>
                          </a:rPr>
                        </m:ctrlPr>
                      </m:sSubPr>
                      <m:e>
                        <m:r>
                          <a:rPr lang="en-US" sz="2000" b="1" i="1">
                            <a:latin typeface="Cambria Math" panose="02040503050406030204" pitchFamily="18" charset="0"/>
                          </a:rPr>
                          <m:t>𝒙</m:t>
                        </m:r>
                      </m:e>
                      <m:sub>
                        <m:r>
                          <a:rPr lang="en-US" sz="2000" b="1" i="1">
                            <a:latin typeface="Cambria Math" panose="02040503050406030204" pitchFamily="18" charset="0"/>
                          </a:rPr>
                          <m:t>𝑫</m:t>
                        </m:r>
                      </m:sub>
                    </m:sSub>
                    <m:r>
                      <a:rPr lang="en-US" sz="2000" b="1" i="1">
                        <a:latin typeface="Cambria Math" panose="02040503050406030204" pitchFamily="18" charset="0"/>
                      </a:rPr>
                      <m:t>{</m:t>
                    </m:r>
                    <m:nary>
                      <m:naryPr>
                        <m:chr m:val="∑"/>
                        <m:supHide m:val="on"/>
                        <m:ctrlPr>
                          <a:rPr lang="en-US" sz="2000" b="1" i="1">
                            <a:latin typeface="Cambria Math" panose="02040503050406030204" pitchFamily="18" charset="0"/>
                          </a:rPr>
                        </m:ctrlPr>
                      </m:naryPr>
                      <m:sub>
                        <m:r>
                          <m:rPr>
                            <m:brk m:alnAt="7"/>
                          </m:rPr>
                          <a:rPr lang="en-US" sz="2000" b="1" i="1">
                            <a:latin typeface="Cambria Math" panose="02040503050406030204" pitchFamily="18" charset="0"/>
                          </a:rPr>
                          <m:t>𝒍</m:t>
                        </m:r>
                        <m:r>
                          <a:rPr lang="en-US" sz="2000" b="1" i="1">
                            <a:latin typeface="Cambria Math" panose="02040503050406030204" pitchFamily="18" charset="0"/>
                          </a:rPr>
                          <m:t>∈</m:t>
                        </m:r>
                        <m:r>
                          <a:rPr lang="en-US" sz="2000" b="1" i="1">
                            <a:latin typeface="Cambria Math" panose="02040503050406030204" pitchFamily="18" charset="0"/>
                          </a:rPr>
                          <m:t>𝑳</m:t>
                        </m:r>
                      </m:sub>
                      <m:sup/>
                      <m:e>
                        <m:r>
                          <a:rPr lang="en-US" sz="2000" b="1" i="1">
                            <a:latin typeface="Cambria Math" panose="02040503050406030204" pitchFamily="18" charset="0"/>
                          </a:rPr>
                          <m:t>𝒔𝒊𝒛</m:t>
                        </m:r>
                        <m:sSub>
                          <m:sSubPr>
                            <m:ctrlPr>
                              <a:rPr lang="en-US" sz="2000" b="1" i="1">
                                <a:latin typeface="Cambria Math" panose="02040503050406030204" pitchFamily="18" charset="0"/>
                              </a:rPr>
                            </m:ctrlPr>
                          </m:sSubPr>
                          <m:e>
                            <m:r>
                              <a:rPr lang="en-US" sz="2000" b="1" i="1">
                                <a:latin typeface="Cambria Math" panose="02040503050406030204" pitchFamily="18" charset="0"/>
                              </a:rPr>
                              <m:t>𝒆</m:t>
                            </m:r>
                          </m:e>
                          <m:sub>
                            <m:r>
                              <a:rPr lang="en-US" sz="2000" b="1" i="1">
                                <a:latin typeface="Cambria Math" panose="02040503050406030204" pitchFamily="18" charset="0"/>
                              </a:rPr>
                              <m:t>𝒂𝒔𝒕</m:t>
                            </m:r>
                          </m:sub>
                        </m:sSub>
                        <m:d>
                          <m:dPr>
                            <m:ctrlPr>
                              <a:rPr lang="en-US" sz="2000" b="1" i="1">
                                <a:latin typeface="Cambria Math" panose="02040503050406030204" pitchFamily="18" charset="0"/>
                              </a:rPr>
                            </m:ctrlPr>
                          </m:dPr>
                          <m:e>
                            <m:r>
                              <a:rPr lang="en-US" sz="2000" b="1" i="1">
                                <a:latin typeface="Cambria Math" panose="02040503050406030204" pitchFamily="18" charset="0"/>
                              </a:rPr>
                              <m:t>𝒍</m:t>
                            </m:r>
                          </m:e>
                        </m:d>
                        <m:r>
                          <a:rPr lang="en-US" sz="2000" b="1" i="1">
                            <a:latin typeface="Cambria Math" panose="02040503050406030204" pitchFamily="18" charset="0"/>
                          </a:rPr>
                          <m:t>+ </m:t>
                        </m:r>
                      </m:e>
                    </m:nary>
                    <m:nary>
                      <m:naryPr>
                        <m:chr m:val="∑"/>
                        <m:supHide m:val="on"/>
                        <m:ctrlPr>
                          <a:rPr lang="en-US" sz="2000" b="1" i="1">
                            <a:latin typeface="Cambria Math" panose="02040503050406030204" pitchFamily="18" charset="0"/>
                          </a:rPr>
                        </m:ctrlPr>
                      </m:naryPr>
                      <m:sub>
                        <m:r>
                          <m:rPr>
                            <m:brk m:alnAt="7"/>
                          </m:rPr>
                          <a:rPr lang="en-US" sz="2000" b="1" i="1">
                            <a:latin typeface="Cambria Math" panose="02040503050406030204" pitchFamily="18" charset="0"/>
                          </a:rPr>
                          <m:t>𝒙</m:t>
                        </m:r>
                        <m:r>
                          <a:rPr lang="en-US" sz="2000" b="1" i="1">
                            <a:latin typeface="Cambria Math" panose="02040503050406030204" pitchFamily="18" charset="0"/>
                          </a:rPr>
                          <m:t>∈</m:t>
                        </m:r>
                        <m:r>
                          <a:rPr lang="en-US" sz="2000" b="1" i="1">
                            <a:latin typeface="Cambria Math" panose="02040503050406030204" pitchFamily="18" charset="0"/>
                          </a:rPr>
                          <m:t>𝑿</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𝑷𝑿𝑺</m:t>
                        </m:r>
                      </m:sub>
                      <m:sup/>
                      <m:e>
                        <m:r>
                          <a:rPr lang="en-US" sz="2000" b="1" i="1">
                            <a:latin typeface="Cambria Math" panose="02040503050406030204" pitchFamily="18" charset="0"/>
                          </a:rPr>
                          <m:t>𝒔𝒊𝒛</m:t>
                        </m:r>
                        <m:sSub>
                          <m:sSubPr>
                            <m:ctrlPr>
                              <a:rPr lang="en-US" sz="2000" b="1" i="1">
                                <a:latin typeface="Cambria Math" panose="02040503050406030204" pitchFamily="18" charset="0"/>
                              </a:rPr>
                            </m:ctrlPr>
                          </m:sSubPr>
                          <m:e>
                            <m:r>
                              <a:rPr lang="en-US" sz="2000" b="1" i="1">
                                <a:latin typeface="Cambria Math" panose="02040503050406030204" pitchFamily="18" charset="0"/>
                              </a:rPr>
                              <m:t>𝒆</m:t>
                            </m:r>
                          </m:e>
                          <m:sub>
                            <m:r>
                              <a:rPr lang="en-US" sz="2000" b="1" i="1">
                                <a:latin typeface="Cambria Math" panose="02040503050406030204" pitchFamily="18" charset="0"/>
                              </a:rPr>
                              <m:t>𝒂𝒔𝒕</m:t>
                            </m:r>
                          </m:sub>
                        </m:sSub>
                        <m:d>
                          <m:dPr>
                            <m:ctrlPr>
                              <a:rPr lang="en-US" sz="2000" b="1" i="1">
                                <a:latin typeface="Cambria Math" panose="02040503050406030204" pitchFamily="18" charset="0"/>
                              </a:rPr>
                            </m:ctrlPr>
                          </m:dPr>
                          <m:e>
                            <m:r>
                              <a:rPr lang="en-US" sz="2000" b="1" i="1">
                                <a:latin typeface="Cambria Math" panose="02040503050406030204" pitchFamily="18" charset="0"/>
                              </a:rPr>
                              <m:t>𝒙</m:t>
                            </m:r>
                          </m:e>
                        </m:d>
                      </m:e>
                    </m:nary>
                    <m:r>
                      <a:rPr lang="en-US" sz="2000" b="1" i="1">
                        <a:latin typeface="Cambria Math" panose="02040503050406030204" pitchFamily="18" charset="0"/>
                      </a:rPr>
                      <m:t>}</m:t>
                    </m:r>
                  </m:oMath>
                </a14:m>
                <a:endParaRPr lang="en-US" sz="2000" b="1" dirty="0"/>
              </a:p>
              <a:p>
                <a:pPr lvl="1"/>
                <a:r>
                  <a:rPr lang="en-US" sz="2000" b="1" dirty="0"/>
                  <a:t>2. Fit/Re-Compile: </a:t>
                </a:r>
              </a:p>
              <a:p>
                <a:pPr lvl="2"/>
                <a14:m>
                  <m:oMath xmlns:m="http://schemas.openxmlformats.org/officeDocument/2006/math">
                    <m:sSubSup>
                      <m:sSubSupPr>
                        <m:ctrlPr>
                          <a:rPr lang="en-US" b="1" i="1">
                            <a:latin typeface="Cambria Math" panose="02040503050406030204" pitchFamily="18" charset="0"/>
                          </a:rPr>
                        </m:ctrlPr>
                      </m:sSubSupPr>
                      <m:e>
                        <m:r>
                          <a:rPr lang="en-US" b="1" i="1">
                            <a:latin typeface="Cambria Math" panose="02040503050406030204" pitchFamily="18" charset="0"/>
                          </a:rPr>
                          <m:t>𝜽</m:t>
                        </m:r>
                      </m:e>
                      <m:sub>
                        <m:r>
                          <a:rPr lang="en-US" b="1" i="1">
                            <a:latin typeface="Cambria Math" panose="02040503050406030204" pitchFamily="18" charset="0"/>
                          </a:rPr>
                          <m:t>𝑬𝑮</m:t>
                        </m:r>
                      </m:sub>
                      <m:sup>
                        <m:r>
                          <a:rPr lang="en-US" b="1" i="1">
                            <a:latin typeface="Cambria Math" panose="02040503050406030204" pitchFamily="18" charset="0"/>
                          </a:rPr>
                          <m:t>&lt;</m:t>
                        </m:r>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&gt;</m:t>
                        </m:r>
                      </m:sup>
                    </m:sSubSup>
                    <m:r>
                      <a:rPr lang="en-US" b="1" i="1">
                        <a:latin typeface="Cambria Math" panose="02040503050406030204" pitchFamily="18" charset="0"/>
                      </a:rPr>
                      <m:t>=</m:t>
                    </m:r>
                    <m:r>
                      <a:rPr lang="en-US" b="1" i="1">
                        <a:latin typeface="Cambria Math" panose="02040503050406030204" pitchFamily="18" charset="0"/>
                      </a:rPr>
                      <m:t>𝒂𝒓𝒈𝒎𝒂</m:t>
                    </m:r>
                    <m:sSub>
                      <m:sSubPr>
                        <m:ctrlPr>
                          <a:rPr lang="en-US" b="1" i="1">
                            <a:latin typeface="Cambria Math" panose="02040503050406030204" pitchFamily="18" charset="0"/>
                          </a:rPr>
                        </m:ctrlPr>
                      </m:sSubPr>
                      <m:e>
                        <m:r>
                          <a:rPr lang="en-US" b="1" i="1">
                            <a:latin typeface="Cambria Math" panose="02040503050406030204" pitchFamily="18" charset="0"/>
                          </a:rPr>
                          <m:t>𝒙</m:t>
                        </m:r>
                      </m:e>
                      <m:sub>
                        <m:sSub>
                          <m:sSubPr>
                            <m:ctrlPr>
                              <a:rPr lang="en-US" b="1" i="1">
                                <a:latin typeface="Cambria Math" panose="02040503050406030204" pitchFamily="18" charset="0"/>
                              </a:rPr>
                            </m:ctrlPr>
                          </m:sSubPr>
                          <m:e>
                            <m:r>
                              <a:rPr lang="en-US" b="1" i="1">
                                <a:latin typeface="Cambria Math" panose="02040503050406030204" pitchFamily="18" charset="0"/>
                              </a:rPr>
                              <m:t>𝜽</m:t>
                            </m:r>
                          </m:e>
                          <m:sub>
                            <m:r>
                              <a:rPr lang="en-US" b="1" i="1">
                                <a:latin typeface="Cambria Math" panose="02040503050406030204" pitchFamily="18" charset="0"/>
                              </a:rPr>
                              <m:t>𝑬𝑮</m:t>
                            </m:r>
                          </m:sub>
                        </m:sSub>
                      </m:sub>
                    </m:sSub>
                    <m:r>
                      <a:rPr lang="en-US" b="1" i="1">
                        <a:latin typeface="Cambria Math" panose="02040503050406030204" pitchFamily="18" charset="0"/>
                      </a:rPr>
                      <m:t>{</m:t>
                    </m:r>
                    <m:func>
                      <m:funcPr>
                        <m:ctrlPr>
                          <a:rPr lang="en-US" b="1" i="1" smtClean="0">
                            <a:latin typeface="Cambria Math" panose="02040503050406030204" pitchFamily="18" charset="0"/>
                          </a:rPr>
                        </m:ctrlPr>
                      </m:funcPr>
                      <m:fName>
                        <m:r>
                          <a:rPr lang="en-US" b="1" i="0" smtClean="0">
                            <a:latin typeface="Cambria Math" panose="02040503050406030204" pitchFamily="18" charset="0"/>
                          </a:rPr>
                          <m:t>𝐥𝐨𝐠</m:t>
                        </m:r>
                      </m:fName>
                      <m:e>
                        <m:func>
                          <m:funcPr>
                            <m:ctrlPr>
                              <a:rPr lang="en-US" b="1" i="1">
                                <a:latin typeface="Cambria Math" panose="02040503050406030204" pitchFamily="18" charset="0"/>
                              </a:rPr>
                            </m:ctrlPr>
                          </m:funcPr>
                          <m:fName>
                            <m:r>
                              <a:rPr lang="en-US" b="1" i="1">
                                <a:latin typeface="Cambria Math" panose="02040503050406030204" pitchFamily="18" charset="0"/>
                              </a:rPr>
                              <m:t>𝑷𝒓</m:t>
                            </m:r>
                          </m:fName>
                          <m:e>
                            <m:d>
                              <m:dPr>
                                <m:begChr m:val="["/>
                                <m:endChr m:val="]"/>
                                <m:ctrlPr>
                                  <a:rPr lang="en-US" b="1" i="1">
                                    <a:latin typeface="Cambria Math" panose="02040503050406030204" pitchFamily="18" charset="0"/>
                                  </a:rPr>
                                </m:ctrlPr>
                              </m:dPr>
                              <m:e>
                                <m:r>
                                  <a:rPr lang="en-US" b="1" i="1">
                                    <a:latin typeface="Cambria Math" panose="02040503050406030204" pitchFamily="18" charset="0"/>
                                  </a:rPr>
                                  <m:t>𝑳</m:t>
                                </m:r>
                                <m:r>
                                  <a:rPr lang="en-US" b="1" i="1" smtClean="0">
                                    <a:latin typeface="Cambria Math" panose="02040503050406030204" pitchFamily="18" charset="0"/>
                                  </a:rPr>
                                  <m:t>′</m:t>
                                </m:r>
                              </m:e>
                              <m:e>
                                <m:r>
                                  <a:rPr lang="en-US" b="1" i="1">
                                    <a:latin typeface="Cambria Math" panose="02040503050406030204" pitchFamily="18" charset="0"/>
                                  </a:rPr>
                                  <m:t>𝑫</m:t>
                                </m:r>
                                <m:r>
                                  <a:rPr lang="en-US" b="1" i="1">
                                    <a:latin typeface="Cambria Math" panose="02040503050406030204" pitchFamily="18" charset="0"/>
                                  </a:rPr>
                                  <m:t>, </m:t>
                                </m:r>
                                <m:sSubSup>
                                  <m:sSubSupPr>
                                    <m:ctrlPr>
                                      <a:rPr lang="en-US" b="1" i="1" smtClean="0">
                                        <a:latin typeface="Cambria Math" panose="02040503050406030204" pitchFamily="18" charset="0"/>
                                      </a:rPr>
                                    </m:ctrlPr>
                                  </m:sSubSupPr>
                                  <m:e>
                                    <m:r>
                                      <a:rPr lang="en-US" b="1" i="1">
                                        <a:latin typeface="Cambria Math" panose="02040503050406030204" pitchFamily="18" charset="0"/>
                                      </a:rPr>
                                      <m:t>𝜽</m:t>
                                    </m:r>
                                  </m:e>
                                  <m:sub>
                                    <m:r>
                                      <a:rPr lang="en-US" b="1" i="1">
                                        <a:latin typeface="Cambria Math" panose="02040503050406030204" pitchFamily="18" charset="0"/>
                                      </a:rPr>
                                      <m:t>𝑬𝑮</m:t>
                                    </m:r>
                                  </m:sub>
                                  <m:sup>
                                    <m:r>
                                      <a:rPr lang="en-US" b="1" i="1" smtClean="0">
                                        <a:latin typeface="Cambria Math" panose="02040503050406030204" pitchFamily="18" charset="0"/>
                                      </a:rPr>
                                      <m:t>&lt;</m:t>
                                    </m:r>
                                    <m:r>
                                      <a:rPr lang="en-US" b="1" i="1" smtClean="0">
                                        <a:latin typeface="Cambria Math" panose="02040503050406030204" pitchFamily="18" charset="0"/>
                                      </a:rPr>
                                      <m:t>𝒕</m:t>
                                    </m:r>
                                    <m:r>
                                      <a:rPr lang="en-US" b="1" i="1" smtClean="0">
                                        <a:latin typeface="Cambria Math" panose="02040503050406030204" pitchFamily="18" charset="0"/>
                                      </a:rPr>
                                      <m:t>&gt;</m:t>
                                    </m:r>
                                  </m:sup>
                                </m:sSubSup>
                                <m:r>
                                  <a:rPr lang="en-US" b="1" i="1" smtClean="0">
                                    <a:latin typeface="Cambria Math" panose="02040503050406030204" pitchFamily="18" charset="0"/>
                                  </a:rPr>
                                  <m:t>′</m:t>
                                </m:r>
                                <m:r>
                                  <a:rPr lang="en-US" b="1" i="1">
                                    <a:latin typeface="Cambria Math" panose="02040503050406030204" pitchFamily="18" charset="0"/>
                                  </a:rPr>
                                  <m:t>, </m:t>
                                </m:r>
                                <m:r>
                                  <a:rPr lang="en-US" b="1" i="1">
                                    <a:latin typeface="Cambria Math" panose="02040503050406030204" pitchFamily="18" charset="0"/>
                                  </a:rPr>
                                  <m:t>𝑿</m:t>
                                </m:r>
                              </m:e>
                            </m:d>
                          </m:e>
                        </m:func>
                      </m:e>
                    </m:func>
                    <m:r>
                      <a:rPr lang="en-US" b="1" i="1" smtClean="0">
                        <a:latin typeface="Cambria Math" panose="02040503050406030204" pitchFamily="18" charset="0"/>
                      </a:rPr>
                      <m:t>}</m:t>
                    </m:r>
                  </m:oMath>
                </a14:m>
                <a:endParaRPr lang="en-US" b="1" dirty="0"/>
              </a:p>
              <a:p>
                <a:pPr lvl="1"/>
                <a:r>
                  <a:rPr lang="en-US" sz="1200" dirty="0"/>
                  <a:t>Where:</a:t>
                </a:r>
              </a:p>
              <a:p>
                <a:pPr lvl="2"/>
                <a14:m>
                  <m:oMath xmlns:m="http://schemas.openxmlformats.org/officeDocument/2006/math">
                    <m:sSup>
                      <m:sSupPr>
                        <m:ctrlPr>
                          <a:rPr lang="en-US" sz="1200" i="1" smtClean="0">
                            <a:latin typeface="Cambria Math" panose="02040503050406030204" pitchFamily="18" charset="0"/>
                          </a:rPr>
                        </m:ctrlPr>
                      </m:sSupPr>
                      <m:e>
                        <m:sSubSup>
                          <m:sSubSupPr>
                            <m:ctrlPr>
                              <a:rPr lang="en-US" sz="1200" i="1">
                                <a:latin typeface="Cambria Math" panose="02040503050406030204" pitchFamily="18" charset="0"/>
                              </a:rPr>
                            </m:ctrlPr>
                          </m:sSubSupPr>
                          <m:e>
                            <m:r>
                              <a:rPr lang="en-US" sz="1200" b="0" i="1">
                                <a:latin typeface="Cambria Math" panose="02040503050406030204" pitchFamily="18" charset="0"/>
                              </a:rPr>
                              <m:t>𝜃</m:t>
                            </m:r>
                          </m:e>
                          <m:sub>
                            <m:r>
                              <a:rPr lang="en-US" sz="1200" b="0" i="1">
                                <a:latin typeface="Cambria Math" panose="02040503050406030204" pitchFamily="18" charset="0"/>
                              </a:rPr>
                              <m:t>𝐸𝐺</m:t>
                            </m:r>
                          </m:sub>
                          <m:sup>
                            <m:r>
                              <a:rPr lang="en-US" sz="1200" b="0" i="1">
                                <a:latin typeface="Cambria Math" panose="02040503050406030204" pitchFamily="18" charset="0"/>
                              </a:rPr>
                              <m:t>&lt;</m:t>
                            </m:r>
                            <m:r>
                              <a:rPr lang="en-US" sz="1200" b="0" i="1">
                                <a:latin typeface="Cambria Math" panose="02040503050406030204" pitchFamily="18" charset="0"/>
                              </a:rPr>
                              <m:t>𝑡</m:t>
                            </m:r>
                            <m:r>
                              <a:rPr lang="en-US" sz="1200" b="0" i="1">
                                <a:latin typeface="Cambria Math" panose="02040503050406030204" pitchFamily="18" charset="0"/>
                              </a:rPr>
                              <m:t>&gt;</m:t>
                            </m:r>
                          </m:sup>
                        </m:sSubSup>
                      </m:e>
                      <m:sup>
                        <m:r>
                          <a:rPr lang="en-US" sz="1200" b="0" i="1">
                            <a:latin typeface="Cambria Math" panose="02040503050406030204" pitchFamily="18" charset="0"/>
                          </a:rPr>
                          <m:t>′</m:t>
                        </m:r>
                      </m:sup>
                    </m:sSup>
                  </m:oMath>
                </a14:m>
                <a:r>
                  <a:rPr lang="en-US" sz="1200" dirty="0"/>
                  <a:t> also includes new abstractions to fine tune</a:t>
                </a:r>
              </a:p>
              <a:p>
                <a:pPr lvl="2"/>
                <a:r>
                  <a:rPr lang="en-US" sz="1200" dirty="0"/>
                  <a:t>L’ is a combination of terms with new DSL and old</a:t>
                </a:r>
                <a:endParaRPr lang="en-US" sz="1200" b="1" dirty="0"/>
              </a:p>
              <a:p>
                <a:r>
                  <a:rPr lang="en-US" sz="1900" dirty="0"/>
                  <a:t>Justification</a:t>
                </a:r>
                <a:r>
                  <a:rPr lang="en-US" sz="1900" b="1" dirty="0"/>
                  <a:t>:</a:t>
                </a:r>
              </a:p>
              <a:p>
                <a:pPr lvl="1"/>
                <a:r>
                  <a:rPr lang="en-US" sz="1900" dirty="0"/>
                  <a:t>This is already complicated enough e.g. learning how to do compression 1. properly/well is hard.</a:t>
                </a:r>
              </a:p>
              <a:p>
                <a:pPr lvl="2"/>
                <a:r>
                  <a:rPr lang="en-US" sz="1900" dirty="0"/>
                  <a:t>i.e. involves symbolic search over DSL + choosing subexpressions &amp; terms to do compression</a:t>
                </a:r>
              </a:p>
              <a:p>
                <a:pPr lvl="1"/>
                <a:r>
                  <a:rPr lang="en-US" sz="1900" dirty="0"/>
                  <a:t>Dreamer Encoder to augment data set would require a prover not only a synthesizer – which complicates. Then proofs from prover with apply are added as lemmas to predict…</a:t>
                </a:r>
              </a:p>
              <a:p>
                <a:pPr lvl="1"/>
                <a:r>
                  <a:rPr lang="en-US" sz="1900" dirty="0"/>
                  <a:t>Unconditional generator just seems like a generally bad idea, honestly, I’m surprised it worked at all for DC. Is it because their tasks are simple?</a:t>
                </a:r>
              </a:p>
              <a:p>
                <a:pPr lvl="1"/>
                <a:r>
                  <a:rPr lang="en-US" sz="1900" dirty="0"/>
                  <a:t>Explore Gen can be used as a posterior for meta-learning compression prior</a:t>
                </a:r>
              </a:p>
              <a:p>
                <a:pPr lvl="1"/>
                <a:r>
                  <a:rPr lang="en-US" sz="1900" dirty="0"/>
                  <a:t>DSL is being compressed already &amp; Explore Gen can be used to meta-learning compression, do we really need another?</a:t>
                </a:r>
              </a:p>
              <a:p>
                <a:pPr lvl="1"/>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F62D84CC-EE7A-3845-99E9-74BE866E1682}"/>
                  </a:ext>
                </a:extLst>
              </p:cNvPr>
              <p:cNvSpPr>
                <a:spLocks noGrp="1" noRot="1" noChangeAspect="1" noMove="1" noResize="1" noEditPoints="1" noAdjustHandles="1" noChangeArrowheads="1" noChangeShapeType="1" noTextEdit="1"/>
              </p:cNvSpPr>
              <p:nvPr>
                <p:ph idx="1"/>
              </p:nvPr>
            </p:nvSpPr>
            <p:spPr>
              <a:xfrm>
                <a:off x="13902" y="1130402"/>
                <a:ext cx="12164196" cy="5727598"/>
              </a:xfrm>
              <a:blipFill>
                <a:blip r:embed="rId2"/>
                <a:stretch>
                  <a:fillRect l="-313" t="-1327"/>
                </a:stretch>
              </a:blipFill>
            </p:spPr>
            <p:txBody>
              <a:bodyPr/>
              <a:lstStyle/>
              <a:p>
                <a:r>
                  <a:rPr lang="en-US">
                    <a:noFill/>
                  </a:rPr>
                  <a:t> </a:t>
                </a:r>
              </a:p>
            </p:txBody>
          </p:sp>
        </mc:Fallback>
      </mc:AlternateContent>
      <p:sp>
        <p:nvSpPr>
          <p:cNvPr id="31"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69276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C32204-6034-404F-8D17-9923807D008D}"/>
              </a:ext>
            </a:extLst>
          </p:cNvPr>
          <p:cNvSpPr>
            <a:spLocks noGrp="1"/>
          </p:cNvSpPr>
          <p:nvPr>
            <p:ph type="title"/>
          </p:nvPr>
        </p:nvSpPr>
        <p:spPr>
          <a:xfrm>
            <a:off x="13902" y="0"/>
            <a:ext cx="12178098" cy="1135737"/>
          </a:xfrm>
        </p:spPr>
        <p:txBody>
          <a:bodyPr>
            <a:normAutofit/>
          </a:bodyPr>
          <a:lstStyle/>
          <a:p>
            <a:r>
              <a:rPr lang="en-US" sz="3600" dirty="0"/>
              <a:t>Connection of our Learn/Compile step to EC^2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2D84CC-EE7A-3845-99E9-74BE866E1682}"/>
                  </a:ext>
                </a:extLst>
              </p:cNvPr>
              <p:cNvSpPr>
                <a:spLocks noGrp="1"/>
              </p:cNvSpPr>
              <p:nvPr>
                <p:ph idx="1"/>
              </p:nvPr>
            </p:nvSpPr>
            <p:spPr>
              <a:xfrm>
                <a:off x="13902" y="1130402"/>
                <a:ext cx="12164196" cy="5727598"/>
              </a:xfrm>
            </p:spPr>
            <p:txBody>
              <a:bodyPr>
                <a:normAutofit/>
              </a:bodyPr>
              <a:lstStyle/>
              <a:p>
                <a:r>
                  <a:rPr lang="en-US" sz="2000" dirty="0"/>
                  <a:t>Ours: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𝐸𝐺</m:t>
                        </m:r>
                      </m:sub>
                    </m:sSub>
                    <m:r>
                      <a:rPr lang="en-US" sz="2000" i="1">
                        <a:latin typeface="Cambria Math" panose="02040503050406030204" pitchFamily="18" charset="0"/>
                      </a:rPr>
                      <m:t>=</m:t>
                    </m:r>
                    <m:r>
                      <a:rPr lang="en-US" sz="2000" i="1">
                        <a:latin typeface="Cambria Math" panose="02040503050406030204" pitchFamily="18" charset="0"/>
                      </a:rPr>
                      <m:t>𝑎𝑟𝑔𝑚𝑎</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𝐸𝐺</m:t>
                            </m:r>
                          </m:sub>
                        </m:sSub>
                      </m:sub>
                    </m:sSub>
                    <m:r>
                      <a:rPr lang="en-US" sz="2000">
                        <a:latin typeface="Cambria Math" panose="02040503050406030204" pitchFamily="18" charset="0"/>
                      </a:rPr>
                      <m:t>{</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𝑋</m:t>
                        </m:r>
                      </m:sub>
                      <m:sup/>
                      <m:e>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𝑙</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𝑥</m:t>
                                </m:r>
                              </m:sub>
                            </m:sSub>
                          </m:sub>
                          <m:sup/>
                          <m:e>
                            <m:func>
                              <m:funcPr>
                                <m:ctrlPr>
                                  <a:rPr lang="en-US" sz="2000" i="1">
                                    <a:latin typeface="Cambria Math" panose="02040503050406030204" pitchFamily="18" charset="0"/>
                                  </a:rPr>
                                </m:ctrlPr>
                              </m:funcPr>
                              <m:fName>
                                <m:r>
                                  <a:rPr lang="en-US" sz="2000">
                                    <a:latin typeface="Cambria Math" panose="02040503050406030204" pitchFamily="18" charset="0"/>
                                  </a:rPr>
                                  <m:t>1</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𝐸𝐺𝑒</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𝐸𝐺</m:t>
                                            </m:r>
                                          </m:sub>
                                        </m:sSub>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r>
                                      <a:rPr lang="en-US" sz="2000" i="1">
                                        <a:latin typeface="Cambria Math" panose="02040503050406030204" pitchFamily="18" charset="0"/>
                                      </a:rPr>
                                      <m:t>𝑙</m:t>
                                    </m:r>
                                  </m:e>
                                </m:d>
                              </m:fName>
                              <m:e>
                                <m:r>
                                  <a:rPr lang="en-US" sz="2000" i="1">
                                    <a:latin typeface="Cambria Math" panose="02040503050406030204" pitchFamily="18" charset="0"/>
                                  </a:rPr>
                                  <m:t>𝐶𝐸𝐿𝑜𝑠𝑠</m:t>
                                </m:r>
                                <m:d>
                                  <m:dPr>
                                    <m:ctrlPr>
                                      <a:rPr lang="en-US" sz="2000" i="1">
                                        <a:latin typeface="Cambria Math" panose="02040503050406030204" pitchFamily="18" charset="0"/>
                                      </a:rPr>
                                    </m:ctrlPr>
                                  </m:dPr>
                                  <m:e>
                                    <m:r>
                                      <a:rPr lang="en-US" sz="2000" i="1">
                                        <a:latin typeface="Cambria Math" panose="02040503050406030204" pitchFamily="18" charset="0"/>
                                      </a:rPr>
                                      <m:t>𝐸𝐺𝑒</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𝐸𝐺</m:t>
                                            </m:r>
                                          </m:sub>
                                        </m:sSub>
                                      </m:sub>
                                    </m:sSub>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 </m:t>
                                    </m:r>
                                    <m:r>
                                      <a:rPr lang="en-US" sz="2000" i="1">
                                        <a:latin typeface="Cambria Math" panose="02040503050406030204" pitchFamily="18" charset="0"/>
                                      </a:rPr>
                                      <m:t>𝑙</m:t>
                                    </m:r>
                                  </m:e>
                                </m:d>
                              </m:e>
                            </m:func>
                          </m:e>
                        </m:nary>
                      </m:e>
                    </m:nary>
                    <m:r>
                      <a:rPr lang="en-US" sz="2000" i="1">
                        <a:latin typeface="Cambria Math" panose="02040503050406030204" pitchFamily="18" charset="0"/>
                      </a:rPr>
                      <m:t>}</m:t>
                    </m:r>
                  </m:oMath>
                </a14:m>
                <a:endParaRPr lang="en-US" sz="2000" dirty="0"/>
              </a:p>
              <a:p>
                <a:pPr lvl="1"/>
                <a14:m>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rPr>
                      <m:t>= &lt;</m:t>
                    </m:r>
                    <m:r>
                      <a:rPr lang="en-US" sz="1600" b="0" i="1" smtClean="0">
                        <a:latin typeface="Cambria Math" panose="02040503050406030204" pitchFamily="18" charset="0"/>
                      </a:rPr>
                      <m:t>𝑡</m:t>
                    </m:r>
                    <m:r>
                      <a:rPr lang="en-US" sz="1600" b="0" i="1" smtClean="0">
                        <a:latin typeface="Cambria Math" panose="02040503050406030204" pitchFamily="18" charset="0"/>
                      </a:rPr>
                      <m:t>, </m:t>
                    </m:r>
                    <m:r>
                      <a:rPr lang="en-US" sz="1600" b="0" i="1" smtClean="0">
                        <a:latin typeface="Cambria Math" panose="02040503050406030204" pitchFamily="18" charset="0"/>
                      </a:rPr>
                      <m:t>𝑝𝑠</m:t>
                    </m:r>
                    <m:r>
                      <a:rPr lang="en-US" sz="1600" b="0" i="1" smtClean="0">
                        <a:latin typeface="Cambria Math" panose="02040503050406030204" pitchFamily="18" charset="0"/>
                      </a:rPr>
                      <m:t>, </m:t>
                    </m:r>
                    <m:r>
                      <a:rPr lang="en-US" sz="1600" b="0" i="1" smtClean="0">
                        <a:latin typeface="Cambria Math" panose="02040503050406030204" pitchFamily="18" charset="0"/>
                      </a:rPr>
                      <m:t>𝑡𝑠</m:t>
                    </m:r>
                    <m:r>
                      <a:rPr lang="en-US" sz="1600" b="0" i="1" smtClean="0">
                        <a:latin typeface="Cambria Math" panose="02040503050406030204" pitchFamily="18" charset="0"/>
                      </a:rPr>
                      <m:t>, </m:t>
                    </m:r>
                    <m:r>
                      <a:rPr lang="en-US" sz="1600" b="0" i="1" smtClean="0">
                        <a:latin typeface="Cambria Math" panose="02040503050406030204" pitchFamily="18" charset="0"/>
                      </a:rPr>
                      <m:t>𝑝𝑠</m:t>
                    </m:r>
                    <m:r>
                      <a:rPr lang="en-US" sz="1600" b="0" i="1" smtClean="0">
                        <a:latin typeface="Cambria Math" panose="02040503050406030204" pitchFamily="18" charset="0"/>
                      </a:rPr>
                      <m:t>&gt;</m:t>
                    </m:r>
                  </m:oMath>
                </a14:m>
                <a:endParaRPr lang="en-US" sz="1600" dirty="0"/>
              </a:p>
              <a:p>
                <a:r>
                  <a:rPr lang="en-US" sz="2000" dirty="0"/>
                  <a:t>Compile original: </a:t>
                </a:r>
                <a14:m>
                  <m:oMath xmlns:m="http://schemas.openxmlformats.org/officeDocument/2006/math">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max</m:t>
                            </m:r>
                          </m:e>
                          <m:lim>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𝐸𝐺</m:t>
                                </m:r>
                              </m:sub>
                            </m:sSub>
                          </m:lim>
                        </m:limLow>
                      </m:fName>
                      <m:e>
                        <m:r>
                          <a:rPr lang="en-US" sz="2000" b="0" i="1" smtClean="0">
                            <a:latin typeface="Cambria Math" panose="02040503050406030204" pitchFamily="18" charset="0"/>
                          </a:rPr>
                          <m:t>{</m:t>
                        </m:r>
                        <m:r>
                          <m:rPr>
                            <m:sty m:val="p"/>
                          </m:rPr>
                          <a:rPr lang="en-US" sz="2000" b="0" i="0" smtClean="0">
                            <a:latin typeface="Cambria Math" panose="02040503050406030204" pitchFamily="18" charset="0"/>
                          </a:rPr>
                          <m:t>Pr</m:t>
                        </m:r>
                        <m:r>
                          <a:rPr lang="en-US" sz="2000" b="0" i="1" smtClean="0">
                            <a:latin typeface="Cambria Math" panose="02040503050406030204" pitchFamily="18" charset="0"/>
                          </a:rPr>
                          <m:t>⁡[</m:t>
                        </m:r>
                        <m:r>
                          <a:rPr lang="en-US" sz="2000" b="0" i="1" smtClean="0">
                            <a:latin typeface="Cambria Math" panose="02040503050406030204" pitchFamily="18" charset="0"/>
                          </a:rPr>
                          <m:t>𝑋</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𝑋</m:t>
                            </m:r>
                          </m:sub>
                        </m:sSub>
                        <m:r>
                          <a:rPr lang="en-US" sz="2000" b="0" i="1" smtClean="0">
                            <a:latin typeface="Cambria Math" panose="02040503050406030204" pitchFamily="18" charset="0"/>
                          </a:rPr>
                          <m:t>,</m:t>
                        </m:r>
                        <m:r>
                          <a:rPr lang="en-US" sz="2000" b="0" i="1" smtClean="0">
                            <a:latin typeface="Cambria Math" panose="02040503050406030204" pitchFamily="18" charset="0"/>
                          </a:rPr>
                          <m:t>𝐷</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𝐸𝐺</m:t>
                            </m:r>
                          </m:sub>
                        </m:sSub>
                        <m:r>
                          <a:rPr lang="en-US" sz="2000" b="0" i="1" smtClean="0">
                            <a:latin typeface="Cambria Math" panose="02040503050406030204" pitchFamily="18" charset="0"/>
                          </a:rPr>
                          <m:t>] }</m:t>
                        </m:r>
                      </m:e>
                    </m:func>
                  </m:oMath>
                </a14:m>
                <a:endParaRPr lang="en-US" sz="2000" b="0" dirty="0"/>
              </a:p>
              <a:p>
                <a:pPr lvl="1"/>
                <a:r>
                  <a:rPr lang="en-US" sz="1600" dirty="0"/>
                  <a:t>Note: original compile would weight according to compress prior </a:t>
                </a:r>
                <a14:m>
                  <m:oMath xmlns:m="http://schemas.openxmlformats.org/officeDocument/2006/math">
                    <m:r>
                      <m:rPr>
                        <m:sty m:val="p"/>
                      </m:rPr>
                      <a:rPr lang="en-US" sz="1600" b="0" i="0" smtClean="0">
                        <a:latin typeface="Cambria Math" panose="02040503050406030204" pitchFamily="18" charset="0"/>
                      </a:rPr>
                      <m:t>Pr</m:t>
                    </m:r>
                    <m:r>
                      <a:rPr lang="en-US" sz="1600" b="0" i="0" smtClean="0">
                        <a:latin typeface="Cambria Math" panose="02040503050406030204" pitchFamily="18" charset="0"/>
                      </a:rPr>
                      <m:t>[</m:t>
                    </m:r>
                    <m:r>
                      <m:rPr>
                        <m:sty m:val="p"/>
                      </m:rPr>
                      <a:rPr lang="en-US" sz="1600" b="0" i="0" smtClean="0">
                        <a:latin typeface="Cambria Math" panose="02040503050406030204" pitchFamily="18" charset="0"/>
                      </a:rPr>
                      <m:t>p</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D</m:t>
                    </m:r>
                    <m:r>
                      <a:rPr lang="en-US" sz="1600" b="0" i="1" smtClean="0">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𝐷</m:t>
                        </m:r>
                      </m:sub>
                    </m:sSub>
                    <m:r>
                      <a:rPr lang="en-US" sz="1600" b="0" i="1" smtClean="0">
                        <a:latin typeface="Cambria Math" panose="02040503050406030204" pitchFamily="18" charset="0"/>
                      </a:rPr>
                      <m:t>]</m:t>
                    </m:r>
                  </m:oMath>
                </a14:m>
                <a:r>
                  <a:rPr lang="en-US" sz="1600" dirty="0"/>
                  <a:t> </a:t>
                </a:r>
              </a:p>
              <a:p>
                <a:pPr lvl="1"/>
                <a:r>
                  <a:rPr lang="en-US" sz="1600" dirty="0"/>
                  <a:t>i.e. </a:t>
                </a:r>
                <a14:m>
                  <m:oMath xmlns:m="http://schemas.openxmlformats.org/officeDocument/2006/math">
                    <m:func>
                      <m:funcPr>
                        <m:ctrlPr>
                          <a:rPr lang="en-US" sz="1600" i="1">
                            <a:latin typeface="Cambria Math" panose="02040503050406030204" pitchFamily="18" charset="0"/>
                          </a:rPr>
                        </m:ctrlPr>
                      </m:funcPr>
                      <m:fName>
                        <m:limLow>
                          <m:limLowPr>
                            <m:ctrlPr>
                              <a:rPr lang="en-US" sz="1600" i="1">
                                <a:latin typeface="Cambria Math" panose="02040503050406030204" pitchFamily="18" charset="0"/>
                              </a:rPr>
                            </m:ctrlPr>
                          </m:limLowPr>
                          <m:e>
                            <m:r>
                              <m:rPr>
                                <m:sty m:val="p"/>
                              </m:rPr>
                              <a:rPr lang="en-US" sz="1600">
                                <a:latin typeface="Cambria Math" panose="02040503050406030204" pitchFamily="18" charset="0"/>
                              </a:rPr>
                              <m:t>max</m:t>
                            </m:r>
                          </m:e>
                          <m:lim>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𝐸𝐺</m:t>
                                </m:r>
                              </m:sub>
                            </m:sSub>
                          </m:lim>
                        </m:limLow>
                      </m:fName>
                      <m:e>
                        <m:r>
                          <a:rPr lang="en-US" sz="1600" i="1">
                            <a:latin typeface="Cambria Math" panose="02040503050406030204" pitchFamily="18" charset="0"/>
                          </a:rPr>
                          <m:t>{</m:t>
                        </m:r>
                        <m:r>
                          <m:rPr>
                            <m:sty m:val="p"/>
                          </m:rPr>
                          <a:rPr lang="en-US" sz="1600">
                            <a:latin typeface="Cambria Math" panose="02040503050406030204" pitchFamily="18" charset="0"/>
                          </a:rPr>
                          <m:t>Pr</m:t>
                        </m:r>
                        <m:r>
                          <a:rPr lang="en-US" sz="1600" i="1">
                            <a:latin typeface="Cambria Math" panose="02040503050406030204" pitchFamily="18" charset="0"/>
                          </a:rPr>
                          <m:t>⁡[</m:t>
                        </m:r>
                        <m:r>
                          <a:rPr lang="en-US" sz="1600" i="1">
                            <a:latin typeface="Cambria Math" panose="02040503050406030204" pitchFamily="18" charset="0"/>
                          </a:rPr>
                          <m:t>𝑋</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𝐹</m:t>
                            </m:r>
                          </m:e>
                          <m:sub>
                            <m:r>
                              <a:rPr lang="en-US" sz="1600" i="1">
                                <a:latin typeface="Cambria Math" panose="02040503050406030204" pitchFamily="18" charset="0"/>
                              </a:rPr>
                              <m:t>𝑋</m:t>
                            </m:r>
                          </m:sub>
                        </m:sSub>
                        <m:r>
                          <a:rPr lang="en-US" sz="1600" i="1">
                            <a:latin typeface="Cambria Math" panose="02040503050406030204" pitchFamily="18" charset="0"/>
                          </a:rPr>
                          <m:t>,</m:t>
                        </m:r>
                        <m:r>
                          <a:rPr lang="en-US" sz="1600" i="1">
                            <a:latin typeface="Cambria Math" panose="02040503050406030204" pitchFamily="18" charset="0"/>
                          </a:rPr>
                          <m:t>𝐷</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b="0" i="1" smtClean="0">
                                <a:latin typeface="Cambria Math" panose="02040503050406030204" pitchFamily="18" charset="0"/>
                              </a:rPr>
                              <m:t>𝐷</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𝜃</m:t>
                            </m:r>
                          </m:e>
                          <m:sub>
                            <m:r>
                              <a:rPr lang="en-US" sz="1600" b="0" i="1" smtClean="0">
                                <a:latin typeface="Cambria Math" panose="02040503050406030204" pitchFamily="18" charset="0"/>
                              </a:rPr>
                              <m:t>𝐸𝐺</m:t>
                            </m:r>
                          </m:sub>
                        </m:sSub>
                        <m:r>
                          <a:rPr lang="en-US" sz="1600" i="1">
                            <a:latin typeface="Cambria Math" panose="02040503050406030204" pitchFamily="18" charset="0"/>
                          </a:rPr>
                          <m:t>] }</m:t>
                        </m:r>
                      </m:e>
                    </m:func>
                  </m:oMath>
                </a14:m>
                <a:endParaRPr lang="en-US" sz="1600" dirty="0"/>
              </a:p>
              <a:p>
                <a:r>
                  <a:rPr lang="en-US" sz="2000" dirty="0"/>
                  <a:t>Expand likelihood: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b="0" i="1" smtClean="0">
                            <a:latin typeface="Cambria Math" panose="02040503050406030204" pitchFamily="18" charset="0"/>
                          </a:rPr>
                          <m:t>𝐸𝐺</m:t>
                        </m:r>
                      </m:sub>
                    </m:sSub>
                    <m:r>
                      <a:rPr lang="en-US" sz="2000" i="1">
                        <a:latin typeface="Cambria Math" panose="02040503050406030204" pitchFamily="18" charset="0"/>
                      </a:rPr>
                      <m:t>=</m:t>
                    </m:r>
                    <m:r>
                      <a:rPr lang="en-US" sz="2000" i="1">
                        <a:latin typeface="Cambria Math" panose="02040503050406030204" pitchFamily="18" charset="0"/>
                      </a:rPr>
                      <m:t>𝑎𝑟𝑔𝑚𝑎</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b="0" i="1" smtClean="0">
                                <a:latin typeface="Cambria Math" panose="02040503050406030204" pitchFamily="18" charset="0"/>
                              </a:rPr>
                              <m:t>𝐸𝐺</m:t>
                            </m:r>
                          </m:sub>
                        </m:sSub>
                      </m:sub>
                    </m:sSub>
                    <m:r>
                      <a:rPr lang="en-US" sz="2000">
                        <a:latin typeface="Cambria Math" panose="02040503050406030204" pitchFamily="18" charset="0"/>
                      </a:rPr>
                      <m:t>{</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𝑋</m:t>
                        </m:r>
                      </m:sub>
                      <m:sup/>
                      <m:e>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𝑝</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𝐹</m:t>
                                </m:r>
                              </m:e>
                              <m:sub>
                                <m:r>
                                  <a:rPr lang="en-US" sz="2000" i="1">
                                    <a:latin typeface="Cambria Math" panose="02040503050406030204" pitchFamily="18" charset="0"/>
                                  </a:rPr>
                                  <m:t>𝑥</m:t>
                                </m:r>
                              </m:sub>
                            </m:sSub>
                          </m:sub>
                          <m:sup/>
                          <m:e>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Pr</m:t>
                                </m:r>
                              </m:fName>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e>
                                    <m:r>
                                      <a:rPr lang="en-US" sz="2000" b="0" i="1" smtClean="0">
                                        <a:latin typeface="Cambria Math" panose="02040503050406030204" pitchFamily="18" charset="0"/>
                                      </a:rPr>
                                      <m:t>𝑝</m:t>
                                    </m:r>
                                  </m:e>
                                </m:d>
                              </m:e>
                            </m:func>
                            <m:r>
                              <m:rPr>
                                <m:sty m:val="p"/>
                              </m:rPr>
                              <a:rPr lang="en-US" sz="2000" b="0" i="0" smtClean="0">
                                <a:latin typeface="Cambria Math" panose="02040503050406030204" pitchFamily="18" charset="0"/>
                              </a:rPr>
                              <m:t>Pr</m:t>
                            </m:r>
                            <m:r>
                              <a:rPr lang="en-US" sz="2000" b="0" i="1" smtClean="0">
                                <a:latin typeface="Cambria Math" panose="02040503050406030204" pitchFamily="18" charset="0"/>
                              </a:rPr>
                              <m:t>⁡[</m:t>
                            </m:r>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𝐷</m:t>
                            </m:r>
                            <m:r>
                              <a:rPr lang="en-US" sz="2000" b="0" i="1" smtClean="0">
                                <a:latin typeface="Cambria Math" panose="02040503050406030204" pitchFamily="18" charset="0"/>
                              </a:rPr>
                              <m:t>,</m:t>
                            </m:r>
                            <m:r>
                              <a:rPr lang="en-US" sz="2000" b="0" i="1" smtClean="0">
                                <a:latin typeface="Cambria Math" panose="02040503050406030204" pitchFamily="18" charset="0"/>
                              </a:rPr>
                              <m:t>𝐸𝐺𝑒</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𝐸𝐺</m:t>
                                    </m:r>
                                  </m:sub>
                                </m:sSub>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e>
                        </m:nary>
                      </m:e>
                    </m:nary>
                    <m:r>
                      <a:rPr lang="en-US" sz="2000" i="1">
                        <a:latin typeface="Cambria Math" panose="02040503050406030204" pitchFamily="18" charset="0"/>
                      </a:rPr>
                      <m:t>}</m:t>
                    </m:r>
                  </m:oMath>
                </a14:m>
                <a:endParaRPr lang="en-US" sz="2000" dirty="0"/>
              </a:p>
              <a:p>
                <a:pPr lvl="1"/>
                <a:r>
                  <a:rPr lang="en-US" sz="1600" dirty="0"/>
                  <a:t>Note: no weighting by prior distribution. Prior only enforced through compressed DSL D</a:t>
                </a:r>
              </a:p>
              <a:p>
                <a:r>
                  <a:rPr lang="en-US" sz="2000" dirty="0"/>
                  <a:t>Only use lemmas that synthesize: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𝐸𝐺</m:t>
                        </m:r>
                      </m:sub>
                    </m:sSub>
                    <m:r>
                      <a:rPr lang="en-US" sz="2000" i="1">
                        <a:latin typeface="Cambria Math" panose="02040503050406030204" pitchFamily="18" charset="0"/>
                      </a:rPr>
                      <m:t>=</m:t>
                    </m:r>
                    <m:r>
                      <a:rPr lang="en-US" sz="2000" i="1">
                        <a:latin typeface="Cambria Math" panose="02040503050406030204" pitchFamily="18" charset="0"/>
                      </a:rPr>
                      <m:t>𝑎𝑟𝑔𝑚𝑎</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𝐸𝐺</m:t>
                            </m:r>
                          </m:sub>
                        </m:sSub>
                      </m:sub>
                    </m:sSub>
                    <m:r>
                      <a:rPr lang="en-US" sz="2000">
                        <a:latin typeface="Cambria Math" panose="02040503050406030204" pitchFamily="18" charset="0"/>
                      </a:rPr>
                      <m:t>{</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𝑋</m:t>
                        </m:r>
                      </m:sub>
                      <m:sup/>
                      <m:e>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𝑙</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𝐿</m:t>
                                </m:r>
                              </m:e>
                              <m:sub>
                                <m:r>
                                  <a:rPr lang="en-US" sz="2000" i="1">
                                    <a:latin typeface="Cambria Math" panose="02040503050406030204" pitchFamily="18" charset="0"/>
                                  </a:rPr>
                                  <m:t>𝑥</m:t>
                                </m:r>
                              </m:sub>
                            </m:sSub>
                          </m:sub>
                          <m:sup/>
                          <m:e>
                            <m:r>
                              <a:rPr lang="en-US" sz="2000" b="0" i="0" smtClean="0">
                                <a:latin typeface="Cambria Math" panose="02040503050406030204" pitchFamily="18" charset="0"/>
                              </a:rPr>
                              <m:t>1{</m:t>
                            </m:r>
                            <m:r>
                              <m:rPr>
                                <m:sty m:val="p"/>
                              </m:rPr>
                              <a:rPr lang="en-US" sz="2000" b="0" i="0" smtClean="0">
                                <a:latin typeface="Cambria Math" panose="02040503050406030204" pitchFamily="18" charset="0"/>
                              </a:rPr>
                              <m:t>EGen</m:t>
                            </m:r>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x</m:t>
                                </m:r>
                              </m:e>
                            </m:d>
                            <m:r>
                              <a:rPr lang="en-US" sz="2000" b="0" i="0" smtClean="0">
                                <a:latin typeface="Cambria Math" panose="02040503050406030204" pitchFamily="18" charset="0"/>
                              </a:rPr>
                              <m:t>=</m:t>
                            </m:r>
                            <m:r>
                              <m:rPr>
                                <m:sty m:val="p"/>
                              </m:rPr>
                              <a:rPr lang="en-US" sz="2000" b="0" i="0" smtClean="0">
                                <a:latin typeface="Cambria Math" panose="02040503050406030204" pitchFamily="18" charset="0"/>
                              </a:rPr>
                              <m:t>l</m:t>
                            </m:r>
                            <m:r>
                              <a:rPr lang="en-US" sz="2000" b="0" i="0" smtClean="0">
                                <a:latin typeface="Cambria Math" panose="02040503050406030204" pitchFamily="18" charset="0"/>
                              </a:rPr>
                              <m:t>}</m:t>
                            </m:r>
                            <m:r>
                              <m:rPr>
                                <m:sty m:val="p"/>
                              </m:rPr>
                              <a:rPr lang="en-US" sz="2000">
                                <a:latin typeface="Cambria Math" panose="02040503050406030204" pitchFamily="18" charset="0"/>
                              </a:rPr>
                              <m:t>Pr</m:t>
                            </m:r>
                            <m:r>
                              <a:rPr lang="en-US" sz="2000" i="1">
                                <a:latin typeface="Cambria Math" panose="02040503050406030204" pitchFamily="18" charset="0"/>
                              </a:rPr>
                              <m:t>⁡[</m:t>
                            </m:r>
                            <m:r>
                              <a:rPr lang="en-US" sz="2000" b="0" i="1" smtClean="0">
                                <a:latin typeface="Cambria Math" panose="02040503050406030204" pitchFamily="18" charset="0"/>
                              </a:rPr>
                              <m:t>𝑙</m:t>
                            </m:r>
                            <m:r>
                              <a:rPr lang="en-US" sz="2000" i="1">
                                <a:latin typeface="Cambria Math" panose="02040503050406030204" pitchFamily="18" charset="0"/>
                              </a:rPr>
                              <m:t>|</m:t>
                            </m:r>
                            <m:r>
                              <a:rPr lang="en-US" sz="2000" i="1">
                                <a:latin typeface="Cambria Math" panose="02040503050406030204" pitchFamily="18" charset="0"/>
                              </a:rPr>
                              <m:t>𝐷</m:t>
                            </m:r>
                            <m:r>
                              <a:rPr lang="en-US" sz="2000" i="1">
                                <a:latin typeface="Cambria Math" panose="02040503050406030204" pitchFamily="18" charset="0"/>
                              </a:rPr>
                              <m:t>,</m:t>
                            </m:r>
                            <m:r>
                              <a:rPr lang="en-US" sz="2000" i="1">
                                <a:latin typeface="Cambria Math" panose="02040503050406030204" pitchFamily="18" charset="0"/>
                              </a:rPr>
                              <m:t>𝐸𝐺𝑒</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𝐸𝐺</m:t>
                                    </m:r>
                                  </m:sub>
                                </m:sSub>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e>
                        </m:nary>
                      </m:e>
                    </m:nary>
                    <m:r>
                      <a:rPr lang="en-US" sz="2000" i="1">
                        <a:latin typeface="Cambria Math" panose="02040503050406030204" pitchFamily="18" charset="0"/>
                      </a:rPr>
                      <m:t>}</m:t>
                    </m:r>
                  </m:oMath>
                </a14:m>
                <a:endParaRPr lang="en-US" sz="2000" dirty="0"/>
              </a:p>
              <a:p>
                <a:r>
                  <a:rPr lang="en-US" sz="2000" dirty="0"/>
                  <a:t>Insert loss instead of prob of lemma: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𝐸𝐺</m:t>
                        </m:r>
                      </m:sub>
                    </m:sSub>
                    <m:r>
                      <a:rPr lang="en-US" sz="2000" i="1">
                        <a:latin typeface="Cambria Math" panose="02040503050406030204" pitchFamily="18" charset="0"/>
                      </a:rPr>
                      <m:t>=</m:t>
                    </m:r>
                    <m:r>
                      <a:rPr lang="en-US" sz="2000" i="1">
                        <a:latin typeface="Cambria Math" panose="02040503050406030204" pitchFamily="18" charset="0"/>
                      </a:rPr>
                      <m:t>𝑎𝑟𝑔𝑚𝑎</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𝐸𝐺</m:t>
                            </m:r>
                          </m:sub>
                        </m:sSub>
                      </m:sub>
                    </m:sSub>
                    <m:r>
                      <a:rPr lang="en-US" sz="2000">
                        <a:latin typeface="Cambria Math" panose="02040503050406030204" pitchFamily="18" charset="0"/>
                      </a:rPr>
                      <m:t>{</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𝑋</m:t>
                        </m:r>
                      </m:sub>
                      <m:sup/>
                      <m:e>
                        <m:nary>
                          <m:naryPr>
                            <m:chr m:val="∑"/>
                            <m:supHide m:val="on"/>
                            <m:ctrlPr>
                              <a:rPr lang="en-US" sz="2000" i="1" smtClean="0">
                                <a:latin typeface="Cambria Math" panose="02040503050406030204" pitchFamily="18" charset="0"/>
                              </a:rPr>
                            </m:ctrlPr>
                          </m:naryPr>
                          <m:sub>
                            <m:r>
                              <a:rPr lang="en-US" sz="2000" i="1">
                                <a:latin typeface="Cambria Math" panose="02040503050406030204" pitchFamily="18" charset="0"/>
                              </a:rPr>
                              <m:t>𝑙</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𝑥</m:t>
                                </m:r>
                              </m:sub>
                            </m:sSub>
                          </m:sub>
                          <m:sup/>
                          <m:e>
                            <m:r>
                              <a:rPr lang="en-US" sz="2000">
                                <a:latin typeface="Cambria Math" panose="02040503050406030204" pitchFamily="18" charset="0"/>
                              </a:rPr>
                              <m:t>1</m:t>
                            </m:r>
                            <m:d>
                              <m:dPr>
                                <m:begChr m:val="{"/>
                                <m:endChr m:val="}"/>
                                <m:ctrlPr>
                                  <a:rPr lang="en-US" sz="2000" i="1">
                                    <a:latin typeface="Cambria Math" panose="02040503050406030204" pitchFamily="18" charset="0"/>
                                  </a:rPr>
                                </m:ctrlPr>
                              </m:dPr>
                              <m:e>
                                <m:r>
                                  <m:rPr>
                                    <m:sty m:val="p"/>
                                  </m:rPr>
                                  <a:rPr lang="en-US" sz="2000">
                                    <a:latin typeface="Cambria Math" panose="02040503050406030204" pitchFamily="18" charset="0"/>
                                  </a:rPr>
                                  <m:t>EGen</m:t>
                                </m:r>
                                <m:d>
                                  <m:dPr>
                                    <m:ctrlPr>
                                      <a:rPr lang="en-US" sz="2000" i="1">
                                        <a:latin typeface="Cambria Math" panose="02040503050406030204" pitchFamily="18" charset="0"/>
                                      </a:rPr>
                                    </m:ctrlPr>
                                  </m:dPr>
                                  <m:e>
                                    <m:r>
                                      <m:rPr>
                                        <m:sty m:val="p"/>
                                      </m:rPr>
                                      <a:rPr lang="en-US" sz="2000">
                                        <a:latin typeface="Cambria Math" panose="02040503050406030204" pitchFamily="18" charset="0"/>
                                      </a:rPr>
                                      <m:t>x</m:t>
                                    </m:r>
                                  </m:e>
                                </m:d>
                                <m:r>
                                  <a:rPr lang="en-US" sz="2000">
                                    <a:latin typeface="Cambria Math" panose="02040503050406030204" pitchFamily="18" charset="0"/>
                                  </a:rPr>
                                  <m:t>=</m:t>
                                </m:r>
                                <m:r>
                                  <m:rPr>
                                    <m:sty m:val="p"/>
                                  </m:rPr>
                                  <a:rPr lang="en-US" sz="2000">
                                    <a:latin typeface="Cambria Math" panose="02040503050406030204" pitchFamily="18" charset="0"/>
                                  </a:rPr>
                                  <m:t>l</m:t>
                                </m:r>
                              </m:e>
                            </m:d>
                            <m:r>
                              <a:rPr lang="en-US" sz="2000" b="0" i="1" smtClean="0">
                                <a:latin typeface="Cambria Math" panose="02040503050406030204" pitchFamily="18" charset="0"/>
                              </a:rPr>
                              <m:t>𝐿𝑜𝑠𝑠</m:t>
                            </m:r>
                            <m:r>
                              <a:rPr lang="en-US" sz="2000" b="0" i="1" smtClean="0">
                                <a:latin typeface="Cambria Math" panose="02040503050406030204" pitchFamily="18" charset="0"/>
                              </a:rPr>
                              <m:t>(</m:t>
                            </m:r>
                            <m:r>
                              <a:rPr lang="en-US" sz="2000" b="0" i="1" smtClean="0">
                                <a:latin typeface="Cambria Math" panose="02040503050406030204" pitchFamily="18" charset="0"/>
                              </a:rPr>
                              <m:t>𝐸𝐺𝑒</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𝐸𝐺</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 </m:t>
                            </m:r>
                            <m:r>
                              <a:rPr lang="en-US" sz="2000" b="0" i="1" smtClean="0">
                                <a:latin typeface="Cambria Math" panose="02040503050406030204" pitchFamily="18" charset="0"/>
                              </a:rPr>
                              <m:t>𝑙</m:t>
                            </m:r>
                            <m:r>
                              <a:rPr lang="en-US" sz="2000" b="0" i="1" smtClean="0">
                                <a:latin typeface="Cambria Math" panose="02040503050406030204" pitchFamily="18" charset="0"/>
                              </a:rPr>
                              <m:t>)</m:t>
                            </m:r>
                          </m:e>
                        </m:nary>
                      </m:e>
                    </m:nary>
                    <m:r>
                      <a:rPr lang="en-US" sz="2000" i="1">
                        <a:latin typeface="Cambria Math" panose="02040503050406030204" pitchFamily="18" charset="0"/>
                      </a:rPr>
                      <m:t>}</m:t>
                    </m:r>
                  </m:oMath>
                </a14:m>
                <a:endParaRPr lang="en-US" sz="2000" dirty="0"/>
              </a:p>
              <a:p>
                <a:endParaRPr lang="en-US" sz="2000" dirty="0"/>
              </a:p>
              <a:p>
                <a:pPr marL="0" indent="0">
                  <a:buNone/>
                </a:pPr>
                <a:endParaRPr lang="en-US" sz="2000" dirty="0"/>
              </a:p>
              <a:p>
                <a:pPr lvl="1"/>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F62D84CC-EE7A-3845-99E9-74BE866E1682}"/>
                  </a:ext>
                </a:extLst>
              </p:cNvPr>
              <p:cNvSpPr>
                <a:spLocks noGrp="1" noRot="1" noChangeAspect="1" noMove="1" noResize="1" noEditPoints="1" noAdjustHandles="1" noChangeArrowheads="1" noChangeShapeType="1" noTextEdit="1"/>
              </p:cNvSpPr>
              <p:nvPr>
                <p:ph idx="1"/>
              </p:nvPr>
            </p:nvSpPr>
            <p:spPr>
              <a:xfrm>
                <a:off x="13902" y="1130402"/>
                <a:ext cx="12164196" cy="5727598"/>
              </a:xfrm>
              <a:blipFill>
                <a:blip r:embed="rId2"/>
                <a:stretch>
                  <a:fillRect l="-313" t="-8186"/>
                </a:stretch>
              </a:blipFill>
            </p:spPr>
            <p:txBody>
              <a:bodyPr/>
              <a:lstStyle/>
              <a:p>
                <a:r>
                  <a:rPr lang="en-US">
                    <a:noFill/>
                  </a:rPr>
                  <a:t> </a:t>
                </a:r>
              </a:p>
            </p:txBody>
          </p:sp>
        </mc:Fallback>
      </mc:AlternateContent>
      <p:sp>
        <p:nvSpPr>
          <p:cNvPr id="31"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73187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Rectangle 32">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35" name="Freeform: Shape 34">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B1F8E75-F355-E049-A73A-62AE6B0DBE95}"/>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Questions</a:t>
            </a:r>
          </a:p>
        </p:txBody>
      </p:sp>
      <p:sp>
        <p:nvSpPr>
          <p:cNvPr id="39" name="Freeform: Shape 38">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ectangle 40">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83968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42539B-9086-1849-ADF6-4EB117C9DBF3}"/>
              </a:ext>
            </a:extLst>
          </p:cNvPr>
          <p:cNvSpPr>
            <a:spLocks noGrp="1"/>
          </p:cNvSpPr>
          <p:nvPr>
            <p:ph type="title"/>
          </p:nvPr>
        </p:nvSpPr>
        <p:spPr>
          <a:xfrm>
            <a:off x="0" y="-2961"/>
            <a:ext cx="10905066" cy="1135737"/>
          </a:xfrm>
        </p:spPr>
        <p:txBody>
          <a:bodyPr>
            <a:normAutofit/>
          </a:bodyPr>
          <a:lstStyle/>
          <a:p>
            <a:r>
              <a:rPr lang="en-US" sz="3600" dirty="0"/>
              <a:t>Generating Data Set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7EA7112-608A-F645-A3D4-8286076B3772}"/>
                  </a:ext>
                </a:extLst>
              </p:cNvPr>
              <p:cNvSpPr>
                <a:spLocks noGrp="1"/>
              </p:cNvSpPr>
              <p:nvPr>
                <p:ph idx="1"/>
              </p:nvPr>
            </p:nvSpPr>
            <p:spPr>
              <a:xfrm>
                <a:off x="0" y="955343"/>
                <a:ext cx="12192000" cy="5902657"/>
              </a:xfrm>
            </p:spPr>
            <p:txBody>
              <a:bodyPr>
                <a:normAutofit fontScale="92500" lnSpcReduction="20000"/>
              </a:bodyPr>
              <a:lstStyle/>
              <a:p>
                <a:r>
                  <a:rPr lang="en-US" sz="2000" dirty="0"/>
                  <a:t>Task: given a theorem and a partial proof that </a:t>
                </a:r>
                <a:r>
                  <a:rPr lang="en-US" sz="2000" b="1" dirty="0"/>
                  <a:t>needs a lemma </a:t>
                </a:r>
                <a:r>
                  <a:rPr lang="en-US" sz="2000" dirty="0"/>
                  <a:t>to move forward, predict this lemma</a:t>
                </a:r>
              </a:p>
              <a:p>
                <a:r>
                  <a:rPr lang="en-US" sz="2000" dirty="0"/>
                  <a:t>Go through human proofs and theorems and create data:</a:t>
                </a:r>
              </a:p>
              <a:p>
                <a14:m>
                  <m:oMath xmlns:m="http://schemas.openxmlformats.org/officeDocument/2006/math">
                    <m:r>
                      <a:rPr lang="en-US" sz="2000" i="1">
                        <a:latin typeface="Cambria Math" panose="02040503050406030204" pitchFamily="18" charset="0"/>
                      </a:rPr>
                      <m:t>𝑋</m:t>
                    </m:r>
                    <m:r>
                      <a:rPr lang="en-US" sz="2000" i="1">
                        <a:latin typeface="Cambria Math" panose="02040503050406030204" pitchFamily="18" charset="0"/>
                      </a:rPr>
                      <m:t>=</m:t>
                    </m:r>
                    <m:sSubSup>
                      <m:sSubSupPr>
                        <m:ctrlPr>
                          <a:rPr lang="en-US" sz="2000" i="1">
                            <a:latin typeface="Cambria Math" panose="02040503050406030204" pitchFamily="18" charset="0"/>
                          </a:rPr>
                        </m:ctrlPr>
                      </m:sSubSup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&lt;</m:t>
                                </m:r>
                                <m:r>
                                  <a:rPr lang="en-US" sz="2000" i="1">
                                    <a:latin typeface="Cambria Math" panose="02040503050406030204" pitchFamily="18" charset="0"/>
                                  </a:rPr>
                                  <m:t>𝑡</m:t>
                                </m:r>
                              </m:e>
                              <m:sub>
                                <m:r>
                                  <a:rPr lang="en-US" sz="2000" i="1">
                                    <a:latin typeface="Cambria Math" panose="02040503050406030204" pitchFamily="18" charset="0"/>
                                  </a:rPr>
                                  <m:t>𝑖</m:t>
                                </m:r>
                              </m:sub>
                            </m:sSub>
                            <m:r>
                              <a:rPr lang="en-US" sz="2000" i="1">
                                <a:latin typeface="Cambria Math" panose="02040503050406030204" pitchFamily="18" charset="0"/>
                              </a:rPr>
                              <m:t>, </m:t>
                            </m:r>
                            <m:r>
                              <a:rPr lang="en-US" sz="2000" i="1">
                                <a:latin typeface="Cambria Math" panose="02040503050406030204" pitchFamily="18" charset="0"/>
                              </a:rPr>
                              <m:t>𝑝</m:t>
                            </m:r>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𝑖</m:t>
                                </m:r>
                              </m:sub>
                            </m:sSub>
                            <m:r>
                              <a:rPr lang="en-US" sz="2000" i="1">
                                <a:latin typeface="Cambria Math" panose="02040503050406030204" pitchFamily="18" charset="0"/>
                              </a:rPr>
                              <m:t>, </m:t>
                            </m:r>
                            <m:r>
                              <a:rPr lang="en-US" sz="2000" i="1">
                                <a:latin typeface="Cambria Math" panose="02040503050406030204" pitchFamily="18" charset="0"/>
                              </a:rPr>
                              <m:t>𝑠𝑘𝑒𝑡𝑐</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𝑖</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𝑙</m:t>
                                </m:r>
                              </m:e>
                              <m:sub>
                                <m:r>
                                  <a:rPr lang="en-US" sz="2000" i="1">
                                    <a:latin typeface="Cambria Math" panose="02040503050406030204" pitchFamily="18" charset="0"/>
                                  </a:rPr>
                                  <m:t>𝑖</m:t>
                                </m:r>
                              </m:sub>
                            </m:sSub>
                            <m:r>
                              <a:rPr lang="en-US" sz="2000" i="1">
                                <a:latin typeface="Cambria Math" panose="02040503050406030204" pitchFamily="18" charset="0"/>
                              </a:rPr>
                              <m:t>&gt;</m:t>
                            </m:r>
                          </m:e>
                        </m:d>
                      </m:e>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sSubSup>
                  </m:oMath>
                </a14:m>
                <a:endParaRPr lang="en-US" sz="2000" dirty="0"/>
              </a:p>
              <a:p>
                <a14:m>
                  <m:oMath xmlns:m="http://schemas.openxmlformats.org/officeDocument/2006/math">
                    <m:r>
                      <a:rPr lang="en-US" sz="2000" i="1">
                        <a:latin typeface="Cambria Math" panose="02040503050406030204" pitchFamily="18" charset="0"/>
                      </a:rPr>
                      <m:t>𝑋</m:t>
                    </m:r>
                    <m:r>
                      <a:rPr lang="en-US" sz="2000" i="1">
                        <a:latin typeface="Cambria Math" panose="02040503050406030204" pitchFamily="18" charset="0"/>
                      </a:rPr>
                      <m:t>=</m:t>
                    </m:r>
                    <m:sSubSup>
                      <m:sSubSupPr>
                        <m:ctrlPr>
                          <a:rPr lang="en-US" sz="2000" i="1">
                            <a:latin typeface="Cambria Math" panose="02040503050406030204" pitchFamily="18" charset="0"/>
                          </a:rPr>
                        </m:ctrlPr>
                      </m:sSubSup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=&lt;</m:t>
                                </m:r>
                                <m:r>
                                  <a:rPr lang="en-US" sz="2000" i="1">
                                    <a:latin typeface="Cambria Math" panose="02040503050406030204" pitchFamily="18" charset="0"/>
                                  </a:rPr>
                                  <m:t>𝑡</m:t>
                                </m:r>
                              </m:e>
                              <m:sub>
                                <m:r>
                                  <a:rPr lang="en-US" sz="2000" i="1">
                                    <a:latin typeface="Cambria Math" panose="02040503050406030204" pitchFamily="18" charset="0"/>
                                  </a:rPr>
                                  <m:t>𝑖</m:t>
                                </m:r>
                              </m:sub>
                            </m:sSub>
                            <m:r>
                              <a:rPr lang="en-US" sz="2000" i="1">
                                <a:latin typeface="Cambria Math" panose="02040503050406030204" pitchFamily="18" charset="0"/>
                              </a:rPr>
                              <m:t>, </m:t>
                            </m:r>
                            <m:r>
                              <a:rPr lang="en-US" sz="2000" i="1">
                                <a:latin typeface="Cambria Math" panose="02040503050406030204" pitchFamily="18" charset="0"/>
                              </a:rPr>
                              <m:t>𝑝</m:t>
                            </m:r>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𝑖</m:t>
                                </m:r>
                              </m:sub>
                            </m:sSub>
                            <m:r>
                              <a:rPr lang="en-US" sz="2000" i="1">
                                <a:latin typeface="Cambria Math" panose="02040503050406030204" pitchFamily="18" charset="0"/>
                              </a:rPr>
                              <m:t>, </m:t>
                            </m:r>
                            <m:r>
                              <a:rPr lang="en-US" sz="2000" i="1">
                                <a:latin typeface="Cambria Math" panose="02040503050406030204" pitchFamily="18" charset="0"/>
                              </a:rPr>
                              <m:t>𝑠𝑘𝑒𝑡𝑐</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𝑖</m:t>
                                </m:r>
                              </m:sub>
                            </m:sSub>
                            <m:r>
                              <a:rPr lang="en-US" sz="2000" b="0" i="1" smtClean="0">
                                <a:latin typeface="Cambria Math" panose="02040503050406030204" pitchFamily="18" charset="0"/>
                              </a:rPr>
                              <m:t>&gt;,</m:t>
                            </m:r>
                            <m:r>
                              <a:rPr lang="en-US" sz="2000" b="0" i="1" smtClean="0">
                                <a:latin typeface="Cambria Math" panose="02040503050406030204" pitchFamily="18" charset="0"/>
                              </a:rPr>
                              <m:t>𝑦</m:t>
                            </m:r>
                            <m:r>
                              <a:rPr lang="en-US" sz="2000" b="0" i="1" smtClean="0">
                                <a:latin typeface="Cambria Math" panose="02040503050406030204" pitchFamily="18" charset="0"/>
                              </a:rPr>
                              <m:t>=&lt;</m:t>
                            </m:r>
                            <m:sSub>
                              <m:sSubPr>
                                <m:ctrlPr>
                                  <a:rPr lang="en-US" sz="2000" i="1">
                                    <a:latin typeface="Cambria Math" panose="02040503050406030204" pitchFamily="18" charset="0"/>
                                  </a:rPr>
                                </m:ctrlPr>
                              </m:sSubPr>
                              <m:e>
                                <m:r>
                                  <a:rPr lang="en-US" sz="2000" i="1">
                                    <a:latin typeface="Cambria Math" panose="02040503050406030204" pitchFamily="18" charset="0"/>
                                  </a:rPr>
                                  <m:t>𝑙</m:t>
                                </m:r>
                              </m:e>
                              <m:sub>
                                <m:r>
                                  <a:rPr lang="en-US" sz="2000" i="1">
                                    <a:latin typeface="Cambria Math" panose="02040503050406030204" pitchFamily="18" charset="0"/>
                                  </a:rPr>
                                  <m:t>𝑖</m:t>
                                </m:r>
                              </m:sub>
                            </m:sSub>
                            <m:r>
                              <a:rPr lang="en-US" sz="2000" i="1">
                                <a:latin typeface="Cambria Math" panose="02040503050406030204" pitchFamily="18" charset="0"/>
                              </a:rPr>
                              <m:t>&gt;</m:t>
                            </m:r>
                            <m:r>
                              <a:rPr lang="en-US" sz="2000" b="0" i="1" smtClean="0">
                                <a:latin typeface="Cambria Math" panose="02040503050406030204" pitchFamily="18" charset="0"/>
                              </a:rPr>
                              <m:t>)</m:t>
                            </m:r>
                          </m:e>
                        </m:d>
                      </m:e>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sSubSup>
                  </m:oMath>
                </a14:m>
                <a:endParaRPr lang="en-US" sz="2000" dirty="0"/>
              </a:p>
              <a:p>
                <a:endParaRPr lang="en-US" sz="1600" dirty="0"/>
              </a:p>
              <a:p>
                <a:r>
                  <a:rPr lang="en-US" sz="2000" dirty="0"/>
                  <a:t>Options for data set</a:t>
                </a:r>
              </a:p>
              <a:p>
                <a:r>
                  <a:rPr lang="en-US" sz="2000" dirty="0"/>
                  <a:t>1. human lemmas</a:t>
                </a:r>
              </a:p>
              <a:p>
                <a:r>
                  <a:rPr lang="en-US" sz="2000" dirty="0"/>
                  <a:t>2. exact with the proof term (programs)</a:t>
                </a:r>
              </a:p>
              <a:p>
                <a:pPr lvl="1"/>
                <a:r>
                  <a:rPr lang="en-US" sz="1600" dirty="0"/>
                  <a:t>Show proof. </a:t>
                </a:r>
              </a:p>
              <a:p>
                <a:r>
                  <a:rPr lang="en-US" sz="2000" dirty="0"/>
                  <a:t>3. the type of the proof term</a:t>
                </a:r>
              </a:p>
              <a:p>
                <a:endParaRPr lang="en-US" sz="2000" dirty="0"/>
              </a:p>
              <a:p>
                <a:r>
                  <a:rPr lang="en-US" sz="2000" dirty="0"/>
                  <a:t>1. </a:t>
                </a:r>
                <a:r>
                  <a:rPr lang="en-US" sz="2000" b="1" dirty="0"/>
                  <a:t>Conjecture</a:t>
                </a:r>
                <a:r>
                  <a:rPr lang="en-US" sz="2000" dirty="0"/>
                  <a:t> (</a:t>
                </a:r>
                <a:r>
                  <a:rPr lang="en-US" sz="2000" b="1" dirty="0"/>
                  <a:t>Explore)</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𝑋</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𝐺𝑒𝑡𝐿𝑒𝑚𝑚𝑎𝑠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𝐿</m:t>
                        </m:r>
                      </m:e>
                      <m:sub>
                        <m:r>
                          <a:rPr lang="en-US" sz="2000" i="1">
                            <a:latin typeface="Cambria Math" panose="02040503050406030204" pitchFamily="18" charset="0"/>
                            <a:ea typeface="Cambria Math" panose="02040503050406030204" pitchFamily="18" charset="0"/>
                          </a:rPr>
                          <m:t>𝑥</m:t>
                        </m:r>
                      </m:sub>
                      <m:sup>
                        <m:r>
                          <a:rPr lang="en-US" sz="2000" i="1">
                            <a:latin typeface="Cambria Math" panose="02040503050406030204" pitchFamily="18" charset="0"/>
                            <a:ea typeface="Cambria Math" panose="02040503050406030204" pitchFamily="18" charset="0"/>
                          </a:rPr>
                          <m:t>∗</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𝐷</m:t>
                    </m:r>
                    <m:r>
                      <a:rPr lang="en-US" sz="2000" i="1">
                        <a:latin typeface="Cambria Math" panose="02040503050406030204" pitchFamily="18" charset="0"/>
                        <a:ea typeface="Cambria Math" panose="02040503050406030204" pitchFamily="18" charset="0"/>
                      </a:rPr>
                      <m:t>)</m:t>
                    </m:r>
                  </m:oMath>
                </a14:m>
                <a:r>
                  <a:rPr lang="en-US" sz="2000" dirty="0">
                    <a:ea typeface="Cambria Math" panose="02040503050406030204" pitchFamily="18" charset="0"/>
                  </a:rPr>
                  <a:t> (</a:t>
                </a:r>
                <a:r>
                  <a:rPr lang="en-US" sz="2000" b="1" dirty="0">
                    <a:ea typeface="Cambria Math" panose="02040503050406030204" pitchFamily="18" charset="0"/>
                  </a:rPr>
                  <a:t>get ground truth lemmas </a:t>
                </a:r>
                <a:r>
                  <a:rPr lang="en-US" sz="2000" dirty="0">
                    <a:ea typeface="Cambria Math" panose="02040503050406030204" pitchFamily="18" charset="0"/>
                  </a:rPr>
                  <a:t>from data set)</a:t>
                </a:r>
              </a:p>
              <a:p>
                <a:r>
                  <a:rPr lang="en-US" sz="2000" dirty="0"/>
                  <a:t>2. </a:t>
                </a:r>
                <a:r>
                  <a:rPr lang="en-US" sz="2000" b="1" dirty="0"/>
                  <a:t>Learn</a:t>
                </a:r>
                <a:r>
                  <a:rPr lang="en-US" sz="2000" dirty="0"/>
                  <a:t> (</a:t>
                </a:r>
                <a:r>
                  <a:rPr lang="en-US" sz="2000" b="1" dirty="0"/>
                  <a:t>Compile)</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𝐸𝐺</m:t>
                        </m:r>
                      </m:sub>
                    </m:sSub>
                    <m:r>
                      <a:rPr lang="en-US" sz="2000" i="1">
                        <a:latin typeface="Cambria Math" panose="02040503050406030204" pitchFamily="18" charset="0"/>
                      </a:rPr>
                      <m:t>=</m:t>
                    </m:r>
                    <m:r>
                      <a:rPr lang="en-US" sz="2000" i="1">
                        <a:latin typeface="Cambria Math" panose="02040503050406030204" pitchFamily="18" charset="0"/>
                      </a:rPr>
                      <m:t>𝑎𝑟𝑔𝑚𝑎</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𝐸𝐺</m:t>
                            </m:r>
                          </m:sub>
                        </m:sSub>
                      </m:sub>
                    </m:sSub>
                    <m:r>
                      <a:rPr lang="en-US" sz="2000">
                        <a:latin typeface="Cambria Math" panose="02040503050406030204" pitchFamily="18" charset="0"/>
                      </a:rPr>
                      <m:t>{</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𝑋</m:t>
                        </m:r>
                      </m:sub>
                      <m:sup/>
                      <m:e>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𝑙</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𝑥</m:t>
                                </m:r>
                              </m:sub>
                            </m:sSub>
                          </m:sub>
                          <m:sup/>
                          <m:e>
                            <m:r>
                              <a:rPr lang="en-US" sz="2000" i="1">
                                <a:latin typeface="Cambria Math" panose="02040503050406030204" pitchFamily="18" charset="0"/>
                              </a:rPr>
                              <m:t>𝐿𝑜𝑠𝑠</m:t>
                            </m:r>
                            <m:d>
                              <m:dPr>
                                <m:ctrlPr>
                                  <a:rPr lang="en-US" sz="2000" i="1">
                                    <a:latin typeface="Cambria Math" panose="02040503050406030204" pitchFamily="18" charset="0"/>
                                  </a:rPr>
                                </m:ctrlPr>
                              </m:dPr>
                              <m:e>
                                <m:r>
                                  <a:rPr lang="en-US" sz="2000" i="1">
                                    <a:latin typeface="Cambria Math" panose="02040503050406030204" pitchFamily="18" charset="0"/>
                                  </a:rPr>
                                  <m:t>𝐸𝐺𝑒</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𝐸𝐺</m:t>
                                        </m:r>
                                      </m:sub>
                                    </m:sSub>
                                  </m:sub>
                                </m:sSub>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 </m:t>
                                </m:r>
                                <m:r>
                                  <a:rPr lang="en-US" sz="2000" i="1">
                                    <a:latin typeface="Cambria Math" panose="02040503050406030204" pitchFamily="18" charset="0"/>
                                  </a:rPr>
                                  <m:t>𝑙</m:t>
                                </m:r>
                              </m:e>
                            </m:d>
                          </m:e>
                        </m:nary>
                      </m:e>
                    </m:nary>
                    <m:r>
                      <a:rPr lang="en-US" sz="2000" i="1">
                        <a:latin typeface="Cambria Math" panose="02040503050406030204" pitchFamily="18" charset="0"/>
                      </a:rPr>
                      <m:t>}</m:t>
                    </m:r>
                  </m:oMath>
                </a14:m>
                <a:endParaRPr lang="en-US" sz="2000" dirty="0"/>
              </a:p>
              <a:p>
                <a:r>
                  <a:rPr lang="en-US" sz="2000" dirty="0"/>
                  <a:t>3. </a:t>
                </a:r>
                <a:r>
                  <a:rPr lang="en-US" sz="2000" b="1" dirty="0"/>
                  <a:t>Compress: </a:t>
                </a:r>
                <a:endParaRPr lang="en-US" sz="2000" dirty="0">
                  <a:latin typeface="Cambria Math" panose="02040503050406030204" pitchFamily="18" charset="0"/>
                </a:endParaRPr>
              </a:p>
              <a:p>
                <a:pPr lvl="1"/>
                <a14:m>
                  <m:oMath xmlns:m="http://schemas.openxmlformats.org/officeDocument/2006/math">
                    <m:r>
                      <m:rPr>
                        <m:sty m:val="p"/>
                      </m:rPr>
                      <a:rPr lang="en-US" sz="2000">
                        <a:latin typeface="Cambria Math" panose="02040503050406030204" pitchFamily="18" charset="0"/>
                      </a:rPr>
                      <m:t>D</m:t>
                    </m:r>
                    <m:r>
                      <a:rPr lang="en-US" sz="200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𝑎𝑟𝑔𝑚</m:t>
                    </m:r>
                    <m:r>
                      <a:rPr lang="en-US" sz="2000" b="0" i="1" smtClean="0">
                        <a:latin typeface="Cambria Math" panose="02040503050406030204" pitchFamily="18" charset="0"/>
                      </a:rPr>
                      <m:t>𝑖</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𝐷</m:t>
                        </m:r>
                        <m:r>
                          <a:rPr lang="en-US" sz="2000" b="0" i="1" smtClean="0">
                            <a:latin typeface="Cambria Math" panose="02040503050406030204" pitchFamily="18" charset="0"/>
                          </a:rPr>
                          <m:t>∈</m:t>
                        </m:r>
                        <m:r>
                          <a:rPr lang="en-US" sz="2000" b="0" i="1" smtClean="0">
                            <a:latin typeface="Cambria Math" panose="02040503050406030204" pitchFamily="18" charset="0"/>
                          </a:rPr>
                          <m:t>𝐷𝑆𝐿𝑠</m:t>
                        </m:r>
                      </m:sub>
                    </m:sSub>
                    <m:r>
                      <a:rPr lang="en-US" sz="2000" i="1" smtClean="0">
                        <a:latin typeface="Cambria Math" panose="02040503050406030204" pitchFamily="18" charset="0"/>
                      </a:rPr>
                      <m:t> </m:t>
                    </m:r>
                    <m:r>
                      <a:rPr lang="en-US" sz="2000">
                        <a:latin typeface="Cambria Math" panose="02040503050406030204" pitchFamily="18" charset="0"/>
                      </a:rPr>
                      <m:t>{</m:t>
                    </m:r>
                    <m:nary>
                      <m:naryPr>
                        <m:chr m:val="∑"/>
                        <m:supHide m:val="on"/>
                        <m:ctrlPr>
                          <a:rPr lang="en-US" sz="2000" i="1" dirty="0">
                            <a:latin typeface="Cambria Math" panose="02040503050406030204" pitchFamily="18" charset="0"/>
                          </a:rPr>
                        </m:ctrlPr>
                      </m:naryPr>
                      <m:sub>
                        <m:r>
                          <m:rPr>
                            <m:brk m:alnAt="7"/>
                          </m:rP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rPr>
                          <m:t>𝑋</m:t>
                        </m:r>
                      </m:sub>
                      <m:sup/>
                      <m:e>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𝑙</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𝑥</m:t>
                                </m:r>
                              </m:sub>
                            </m:sSub>
                          </m:sub>
                          <m:sup/>
                          <m:e>
                            <m:r>
                              <a:rPr lang="en-US" sz="2000" i="1">
                                <a:latin typeface="Cambria Math" panose="02040503050406030204" pitchFamily="18" charset="0"/>
                              </a:rPr>
                              <m:t>𝑠𝑖𝑧</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𝑎𝑠𝑡</m:t>
                                </m:r>
                              </m:sub>
                            </m:sSub>
                            <m:r>
                              <a:rPr lang="en-US" sz="2000" i="1">
                                <a:latin typeface="Cambria Math" panose="02040503050406030204" pitchFamily="18" charset="0"/>
                              </a:rPr>
                              <m:t>(</m:t>
                            </m:r>
                            <m:r>
                              <a:rPr lang="en-US" sz="2000" i="1">
                                <a:latin typeface="Cambria Math" panose="02040503050406030204" pitchFamily="18" charset="0"/>
                              </a:rPr>
                              <m:t>𝑙</m:t>
                            </m:r>
                            <m:r>
                              <a:rPr lang="en-US" sz="2000" i="1">
                                <a:latin typeface="Cambria Math" panose="02040503050406030204" pitchFamily="18" charset="0"/>
                              </a:rPr>
                              <m:t>)</m:t>
                            </m:r>
                          </m:e>
                        </m:nary>
                      </m:e>
                    </m:nary>
                    <m:r>
                      <a:rPr lang="en-US" sz="2000" i="1">
                        <a:latin typeface="Cambria Math" panose="02040503050406030204" pitchFamily="18" charset="0"/>
                      </a:rPr>
                      <m:t>}</m:t>
                    </m:r>
                  </m:oMath>
                </a14:m>
                <a:r>
                  <a:rPr lang="en-US" sz="2000" dirty="0"/>
                  <a:t>                                                                    (compress DSL)</a:t>
                </a:r>
              </a:p>
              <a:p>
                <a:pPr lvl="1"/>
                <a14:m>
                  <m:oMath xmlns:m="http://schemas.openxmlformats.org/officeDocument/2006/math">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L</m:t>
                        </m:r>
                      </m:e>
                      <m:sub>
                        <m:r>
                          <a:rPr lang="en-US" sz="2000" i="1">
                            <a:latin typeface="Cambria Math" panose="02040503050406030204" pitchFamily="18" charset="0"/>
                          </a:rPr>
                          <m:t>𝑋</m:t>
                        </m:r>
                      </m:sub>
                      <m:sup>
                        <m:r>
                          <a:rPr lang="en-US" sz="2000" i="1">
                            <a:latin typeface="Cambria Math" panose="02040503050406030204" pitchFamily="18" charset="0"/>
                          </a:rPr>
                          <m:t>′</m:t>
                        </m:r>
                      </m:sup>
                    </m:sSub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𝐶𝑜𝑚𝑝𝑟𝑒𝑠𝑠𝐿𝑒𝑚𝑚𝑎𝑠</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𝐿</m:t>
                        </m:r>
                      </m:e>
                      <m:sub>
                        <m:r>
                          <a:rPr lang="en-US" sz="2000" i="1">
                            <a:latin typeface="Cambria Math" panose="02040503050406030204" pitchFamily="18" charset="0"/>
                            <a:ea typeface="Cambria Math" panose="02040503050406030204" pitchFamily="18" charset="0"/>
                          </a:rPr>
                          <m:t>𝑋</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𝐷</m:t>
                    </m:r>
                    <m:r>
                      <a:rPr lang="en-US" sz="2000" i="1">
                        <a:latin typeface="Cambria Math" panose="02040503050406030204" pitchFamily="18" charset="0"/>
                        <a:ea typeface="Cambria Math" panose="02040503050406030204" pitchFamily="18" charset="0"/>
                      </a:rPr>
                      <m:t>′)</m:t>
                    </m:r>
                  </m:oMath>
                </a14:m>
                <a:r>
                  <a:rPr lang="en-US" sz="2000" dirty="0"/>
                  <a:t>                                                                                         (compress batch)</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m:rPr>
                            <m:sty m:val="p"/>
                          </m:rPr>
                          <a:rPr lang="en-US" sz="2000">
                            <a:latin typeface="Cambria Math" panose="02040503050406030204" pitchFamily="18" charset="0"/>
                          </a:rPr>
                          <m:t>EG</m:t>
                        </m:r>
                      </m:sub>
                    </m:sSub>
                    <m:r>
                      <a:rPr lang="en-US" sz="2000" i="1">
                        <a:latin typeface="Cambria Math" panose="02040503050406030204" pitchFamily="18" charset="0"/>
                      </a:rPr>
                      <m:t>=</m:t>
                    </m:r>
                    <m:r>
                      <a:rPr lang="en-US" sz="2000" i="1">
                        <a:latin typeface="Cambria Math" panose="02040503050406030204" pitchFamily="18" charset="0"/>
                      </a:rPr>
                      <m:t>𝑎𝑟𝑔𝑚𝑎</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𝐸𝐺</m:t>
                            </m:r>
                          </m:sub>
                        </m:sSub>
                      </m:sub>
                    </m:sSub>
                    <m:r>
                      <a:rPr lang="en-US" sz="2000">
                        <a:latin typeface="Cambria Math" panose="02040503050406030204" pitchFamily="18" charset="0"/>
                      </a:rPr>
                      <m:t>{</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𝑋</m:t>
                        </m:r>
                      </m:sub>
                      <m:sup/>
                      <m:e>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𝑙</m:t>
                            </m:r>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𝐿</m:t>
                                </m:r>
                              </m:e>
                              <m:sub>
                                <m:r>
                                  <a:rPr lang="en-US" sz="2000" i="1">
                                    <a:latin typeface="Cambria Math" panose="02040503050406030204" pitchFamily="18" charset="0"/>
                                  </a:rPr>
                                  <m:t>𝑥</m:t>
                                </m:r>
                              </m:sub>
                              <m:sup>
                                <m:r>
                                  <a:rPr lang="en-US" sz="2000" i="1">
                                    <a:latin typeface="Cambria Math" panose="02040503050406030204" pitchFamily="18" charset="0"/>
                                  </a:rPr>
                                  <m:t>′</m:t>
                                </m:r>
                              </m:sup>
                            </m:sSubSup>
                          </m:sub>
                          <m:sup/>
                          <m:e>
                            <m:r>
                              <a:rPr lang="en-US" sz="2000" i="1">
                                <a:latin typeface="Cambria Math" panose="02040503050406030204" pitchFamily="18" charset="0"/>
                              </a:rPr>
                              <m:t>𝐿𝑜𝑠𝑠</m:t>
                            </m:r>
                            <m:d>
                              <m:dPr>
                                <m:ctrlPr>
                                  <a:rPr lang="en-US" sz="2000" i="1">
                                    <a:latin typeface="Cambria Math" panose="02040503050406030204" pitchFamily="18" charset="0"/>
                                  </a:rPr>
                                </m:ctrlPr>
                              </m:dPr>
                              <m:e>
                                <m:r>
                                  <a:rPr lang="en-US" sz="2000" i="1">
                                    <a:latin typeface="Cambria Math" panose="02040503050406030204" pitchFamily="18" charset="0"/>
                                  </a:rPr>
                                  <m:t>𝐸𝐺𝑒</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𝐸𝐺</m:t>
                                        </m:r>
                                      </m:sub>
                                    </m:sSub>
                                  </m:sub>
                                </m:sSub>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 </m:t>
                                </m:r>
                                <m:r>
                                  <a:rPr lang="en-US" sz="2000" i="1">
                                    <a:latin typeface="Cambria Math" panose="02040503050406030204" pitchFamily="18" charset="0"/>
                                  </a:rPr>
                                  <m:t>𝑙</m:t>
                                </m:r>
                              </m:e>
                            </m:d>
                            <m:r>
                              <a:rPr lang="en-US" sz="2000" i="1">
                                <a:latin typeface="Cambria Math" panose="02040503050406030204" pitchFamily="18" charset="0"/>
                              </a:rPr>
                              <m:t>}</m:t>
                            </m:r>
                          </m:e>
                        </m:nary>
                      </m:e>
                    </m:nary>
                  </m:oMath>
                </a14:m>
                <a:r>
                  <a:rPr lang="en-US" sz="2000" b="1" dirty="0"/>
                  <a:t>                                                  </a:t>
                </a:r>
                <a:r>
                  <a:rPr lang="en-US" sz="2000" dirty="0"/>
                  <a:t>(re-learn examples)</a:t>
                </a:r>
                <a:endParaRPr lang="en-US" sz="2000" b="1" dirty="0"/>
              </a:p>
              <a:p>
                <a:endParaRPr lang="en-US" sz="2000" dirty="0"/>
              </a:p>
              <a:p>
                <a:endParaRPr lang="en-US" sz="2000" dirty="0"/>
              </a:p>
              <a:p>
                <a:endParaRPr lang="en-US" sz="2000" dirty="0"/>
              </a:p>
              <a:p>
                <a:endParaRPr lang="en-US" sz="2000" dirty="0"/>
              </a:p>
              <a:p>
                <a:endParaRPr lang="en-US" sz="2000" dirty="0"/>
              </a:p>
              <a:p>
                <a:endParaRPr lang="en-US" sz="2000" dirty="0"/>
              </a:p>
            </p:txBody>
          </p:sp>
        </mc:Choice>
        <mc:Fallback>
          <p:sp>
            <p:nvSpPr>
              <p:cNvPr id="3" name="Content Placeholder 2">
                <a:extLst>
                  <a:ext uri="{FF2B5EF4-FFF2-40B4-BE49-F238E27FC236}">
                    <a16:creationId xmlns:a16="http://schemas.microsoft.com/office/drawing/2014/main" id="{A7EA7112-608A-F645-A3D4-8286076B3772}"/>
                  </a:ext>
                </a:extLst>
              </p:cNvPr>
              <p:cNvSpPr>
                <a:spLocks noGrp="1" noRot="1" noChangeAspect="1" noMove="1" noResize="1" noEditPoints="1" noAdjustHandles="1" noChangeArrowheads="1" noChangeShapeType="1" noTextEdit="1"/>
              </p:cNvSpPr>
              <p:nvPr>
                <p:ph idx="1"/>
              </p:nvPr>
            </p:nvSpPr>
            <p:spPr>
              <a:xfrm>
                <a:off x="0" y="955343"/>
                <a:ext cx="12192000" cy="5902657"/>
              </a:xfrm>
              <a:blipFill>
                <a:blip r:embed="rId3"/>
                <a:stretch>
                  <a:fillRect l="-416" t="-1935" b="-4516"/>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56534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1F8E75-F355-E049-A73A-62AE6B0DBE95}"/>
              </a:ext>
            </a:extLst>
          </p:cNvPr>
          <p:cNvSpPr>
            <a:spLocks noGrp="1"/>
          </p:cNvSpPr>
          <p:nvPr>
            <p:ph type="title"/>
          </p:nvPr>
        </p:nvSpPr>
        <p:spPr>
          <a:xfrm>
            <a:off x="643467" y="14003"/>
            <a:ext cx="10905066" cy="1135737"/>
          </a:xfrm>
        </p:spPr>
        <p:txBody>
          <a:bodyPr>
            <a:normAutofit/>
          </a:bodyPr>
          <a:lstStyle/>
          <a:p>
            <a:r>
              <a:rPr lang="en-US" sz="3600" dirty="0"/>
              <a:t>Is it really a good idea to optimize for the Bayesian objective when choosing a DSL?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04A4761-CCB3-0A4E-89CA-7040613A2AD5}"/>
                  </a:ext>
                </a:extLst>
              </p:cNvPr>
              <p:cNvSpPr>
                <a:spLocks noGrp="1"/>
              </p:cNvSpPr>
              <p:nvPr>
                <p:ph idx="1"/>
              </p:nvPr>
            </p:nvSpPr>
            <p:spPr>
              <a:xfrm>
                <a:off x="634675" y="1096989"/>
                <a:ext cx="11384410" cy="5747008"/>
              </a:xfrm>
            </p:spPr>
            <p:txBody>
              <a:bodyPr>
                <a:normAutofit fontScale="92500" lnSpcReduction="20000"/>
              </a:bodyPr>
              <a:lstStyle/>
              <a:p>
                <a:r>
                  <a:rPr lang="en-US" sz="2000" dirty="0"/>
                  <a:t>Intuitively to me the </a:t>
                </a:r>
                <a:r>
                  <a:rPr lang="en-US" sz="2000" b="1" dirty="0"/>
                  <a:t>objective</a:t>
                </a:r>
                <a:r>
                  <a:rPr lang="en-US" sz="2000" dirty="0"/>
                  <a:t> should be to </a:t>
                </a:r>
                <a:r>
                  <a:rPr lang="en-US" sz="2000" b="1" dirty="0"/>
                  <a:t>choose a DSL that encourages the Explore step to be more efficient</a:t>
                </a:r>
                <a:r>
                  <a:rPr lang="en-US" sz="2000" dirty="0"/>
                  <a:t> (and perhaps encourage a better Dreamer for data augmentation)</a:t>
                </a:r>
              </a:p>
              <a:p>
                <a:pPr lvl="1"/>
                <a:r>
                  <a:rPr lang="en-US" sz="1600" dirty="0"/>
                  <a:t>(but predicting random lemmas without target </a:t>
                </a:r>
                <a:r>
                  <a:rPr lang="en-US" sz="1600" dirty="0" err="1"/>
                  <a:t>thm</a:t>
                </a:r>
                <a:r>
                  <a:rPr lang="en-US" sz="1600" dirty="0"/>
                  <a:t>/”context” [like DC/EC^2] seems weird to me, it’s not the same as in the inductive synthesis case IOs case)</a:t>
                </a:r>
              </a:p>
              <a:p>
                <a:r>
                  <a:rPr lang="en-US" sz="2000" b="1" dirty="0"/>
                  <a:t>Why do they optimize?</a:t>
                </a:r>
              </a:p>
              <a:p>
                <a:pPr lvl="1"/>
                <a14:m>
                  <m:oMath xmlns:m="http://schemas.openxmlformats.org/officeDocument/2006/math">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max</m:t>
                            </m:r>
                          </m:e>
                          <m:lim>
                            <m:r>
                              <a:rPr lang="en-US" sz="2000" b="0" i="1" smtClean="0">
                                <a:latin typeface="Cambria Math" panose="02040503050406030204" pitchFamily="18" charset="0"/>
                              </a:rPr>
                              <m:t>𝐷</m:t>
                            </m:r>
                          </m:lim>
                        </m:limLow>
                      </m:fName>
                      <m:e>
                        <m:nary>
                          <m:naryPr>
                            <m:limLoc m:val="undOvr"/>
                            <m:ctrlPr>
                              <a:rPr lang="en-US" sz="2000" b="0" i="1" smtClean="0">
                                <a:latin typeface="Cambria Math" panose="02040503050406030204" pitchFamily="18" charset="0"/>
                              </a:rPr>
                            </m:ctrlPr>
                          </m:naryPr>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𝐷</m:t>
                                </m:r>
                              </m:sub>
                            </m:sSub>
                          </m:sub>
                          <m:sup/>
                          <m:e>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Pr</m:t>
                                </m:r>
                              </m:fName>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r>
                                      <a:rPr lang="en-US" sz="2000" b="0" i="1" smtClean="0">
                                        <a:latin typeface="Cambria Math" panose="02040503050406030204" pitchFamily="18" charset="0"/>
                                      </a:rPr>
                                      <m:t> </m:t>
                                    </m:r>
                                  </m:e>
                                </m:d>
                              </m:e>
                            </m:func>
                            <m:r>
                              <a:rPr lang="en-US" sz="2000" b="0" i="1" smtClean="0">
                                <a:latin typeface="Cambria Math" panose="02040503050406030204" pitchFamily="18" charset="0"/>
                              </a:rPr>
                              <m:t> </m:t>
                            </m:r>
                            <m:r>
                              <a:rPr lang="en-US" sz="2000" b="0" i="1" smtClean="0">
                                <a:latin typeface="Cambria Math" panose="02040503050406030204" pitchFamily="18" charset="0"/>
                              </a:rPr>
                              <m:t>𝐷</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𝐷</m:t>
                                </m:r>
                              </m:sub>
                            </m:sSub>
                          </m:e>
                        </m:nary>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max</m:t>
                                </m:r>
                              </m:e>
                              <m:lim>
                                <m:r>
                                  <a:rPr lang="en-US" sz="2000" b="0" i="1" smtClean="0">
                                    <a:latin typeface="Cambria Math" panose="02040503050406030204" pitchFamily="18" charset="0"/>
                                  </a:rPr>
                                  <m:t>𝐷</m:t>
                                </m:r>
                              </m:lim>
                            </m:limLow>
                          </m:fName>
                          <m:e>
                            <m:nary>
                              <m:naryPr>
                                <m:limLoc m:val="undOvr"/>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𝐷</m:t>
                                    </m:r>
                                  </m:sub>
                                </m:sSub>
                              </m:sub>
                              <m:sup/>
                              <m:e>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𝐷</m:t>
                                    </m:r>
                                  </m:e>
                                  <m:e>
                                    <m:r>
                                      <a:rPr lang="en-US" sz="2000" b="0" i="1" smtClean="0">
                                        <a:latin typeface="Cambria Math" panose="02040503050406030204" pitchFamily="18" charset="0"/>
                                      </a:rPr>
                                      <m:t>𝑋</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𝐷</m:t>
                                        </m:r>
                                      </m:sub>
                                    </m:sSub>
                                  </m:e>
                                </m:d>
                                <m:r>
                                  <a:rPr lang="en-US" sz="2000" i="1">
                                    <a:latin typeface="Cambria Math" panose="02040503050406030204" pitchFamily="18" charset="0"/>
                                  </a:rPr>
                                  <m:t>𝑑</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𝐷</m:t>
                                    </m:r>
                                  </m:sub>
                                </m:sSub>
                              </m:e>
                            </m:nary>
                          </m:e>
                        </m:func>
                      </m:e>
                    </m:func>
                  </m:oMath>
                </a14:m>
                <a:endParaRPr lang="en-US" sz="2000" dirty="0"/>
              </a:p>
              <a:p>
                <a:r>
                  <a:rPr lang="en-US" sz="2000" dirty="0"/>
                  <a:t>It doesn’t look to me in any obvious way that in motivates a better DSL for synthesis for the Explore step or why that would encourage generalization…</a:t>
                </a:r>
              </a:p>
              <a:p>
                <a:r>
                  <a:rPr lang="en-US" sz="2000" dirty="0"/>
                  <a:t>Only, choose best DSL that explains IOs over all params of the </a:t>
                </a:r>
                <a:r>
                  <a:rPr lang="en-US" sz="2000" dirty="0" err="1"/>
                  <a:t>DreamerGen</a:t>
                </a:r>
                <a:r>
                  <a:rPr lang="en-US" sz="2000" dirty="0"/>
                  <a:t>? Why do we want this?</a:t>
                </a:r>
              </a:p>
              <a:p>
                <a:pPr lvl="1"/>
                <a:r>
                  <a:rPr lang="en-US" sz="1600" dirty="0"/>
                  <a:t>It encourages generalization by considering many possible states of the world and weighting them according to your prior</a:t>
                </a:r>
              </a:p>
              <a:p>
                <a:pPr lvl="1"/>
                <a:r>
                  <a:rPr lang="en-US" sz="1600" b="1" dirty="0"/>
                  <a:t>But this still doesn’t seem to me that it would encourage a good explore step, only good for the dreamer generator</a:t>
                </a:r>
              </a:p>
              <a:p>
                <a:r>
                  <a:rPr lang="en-US" sz="2000" b="1" dirty="0"/>
                  <a:t>Once they replace it with AIC (and integral with max) it does make more sense</a:t>
                </a:r>
                <a:r>
                  <a:rPr lang="en-US" sz="2000" dirty="0"/>
                  <a:t> to me (</a:t>
                </a:r>
                <a:r>
                  <a:rPr lang="en-US" sz="2000" u="sng" dirty="0"/>
                  <a:t>how it helps BOTH Explore &amp; Dreamer</a:t>
                </a:r>
                <a:r>
                  <a:rPr lang="en-US" sz="2000" dirty="0"/>
                  <a:t>)</a:t>
                </a:r>
              </a:p>
              <a:p>
                <a:pPr lvl="1"/>
                <a:r>
                  <a:rPr lang="en-US" sz="2000" dirty="0"/>
                  <a:t>D = </a:t>
                </a:r>
                <a14:m>
                  <m:oMath xmlns:m="http://schemas.openxmlformats.org/officeDocument/2006/math">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max</m:t>
                            </m:r>
                          </m:e>
                          <m:lim>
                            <m:r>
                              <a:rPr lang="en-US" sz="2000" i="1">
                                <a:latin typeface="Cambria Math" panose="02040503050406030204" pitchFamily="18" charset="0"/>
                              </a:rPr>
                              <m:t>𝐷</m:t>
                            </m:r>
                          </m:lim>
                        </m:limLow>
                      </m:fName>
                      <m:e>
                        <m:r>
                          <a:rPr lang="en-US" sz="2000" b="0" i="1" smtClean="0">
                            <a:latin typeface="Cambria Math" panose="02040503050406030204" pitchFamily="18" charset="0"/>
                          </a:rPr>
                          <m:t>{</m:t>
                        </m:r>
                        <m:r>
                          <a:rPr lang="en-US" sz="2000" b="0" i="1" smtClean="0">
                            <a:latin typeface="Cambria Math" panose="02040503050406030204" pitchFamily="18" charset="0"/>
                          </a:rPr>
                          <m:t>𝐴𝐼𝐶</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𝐷</m:t>
                            </m:r>
                          </m:e>
                          <m:e>
                            <m:r>
                              <a:rPr lang="en-US" sz="2000" b="0" i="1" smtClean="0">
                                <a:latin typeface="Cambria Math" panose="02040503050406030204" pitchFamily="18" charset="0"/>
                              </a:rPr>
                              <m:t>𝑋</m:t>
                            </m:r>
                          </m:e>
                        </m:d>
                        <m:r>
                          <a:rPr lang="en-US" sz="2000" b="0" i="1" smtClean="0">
                            <a:latin typeface="Cambria Math" panose="02040503050406030204" pitchFamily="18" charset="0"/>
                          </a:rPr>
                          <m:t>}</m:t>
                        </m:r>
                      </m:e>
                    </m:func>
                    <m:func>
                      <m:funcPr>
                        <m:ctrlPr>
                          <a:rPr lang="en-US" sz="2000" b="0" i="1" smtClean="0">
                            <a:latin typeface="Cambria Math" panose="02040503050406030204" pitchFamily="18" charset="0"/>
                          </a:rPr>
                        </m:ctrlPr>
                      </m:funcPr>
                      <m:fName>
                        <m:r>
                          <a:rPr lang="en-US" sz="2000" b="0" i="1" smtClean="0">
                            <a:latin typeface="Cambria Math" panose="02040503050406030204" pitchFamily="18" charset="0"/>
                          </a:rPr>
                          <m:t>=</m:t>
                        </m:r>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max</m:t>
                            </m:r>
                          </m:e>
                          <m:lim>
                            <m:r>
                              <a:rPr lang="en-US" sz="2000" b="0" i="1" smtClean="0">
                                <a:latin typeface="Cambria Math" panose="02040503050406030204" pitchFamily="18" charset="0"/>
                              </a:rPr>
                              <m:t>𝐷</m:t>
                            </m:r>
                          </m:lim>
                        </m:limLow>
                      </m:fName>
                      <m:e>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a:rPr lang="en-US" sz="2000" b="0" i="0" smtClean="0">
                                    <a:latin typeface="Cambria Math" panose="02040503050406030204" pitchFamily="18" charset="0"/>
                                  </a:rPr>
                                  <m:t>{ </m:t>
                                </m:r>
                                <m:r>
                                  <m:rPr>
                                    <m:sty m:val="p"/>
                                  </m:rPr>
                                  <a:rPr lang="en-US" sz="2000" b="0" i="0" smtClean="0">
                                    <a:latin typeface="Cambria Math" panose="02040503050406030204" pitchFamily="18" charset="0"/>
                                  </a:rPr>
                                  <m:t>max</m:t>
                                </m:r>
                              </m:e>
                              <m:lim>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𝐷</m:t>
                                    </m:r>
                                  </m:sub>
                                </m:sSub>
                              </m:lim>
                            </m:limLow>
                            <m:r>
                              <a:rPr lang="en-US" sz="2000" b="0" i="1" smtClean="0">
                                <a:latin typeface="Cambria Math" panose="02040503050406030204" pitchFamily="18" charset="0"/>
                              </a:rPr>
                              <m:t>{</m:t>
                            </m:r>
                            <m:r>
                              <m:rPr>
                                <m:sty m:val="p"/>
                              </m:rPr>
                              <a:rPr lang="en-US" sz="2000" b="0" i="0" smtClean="0">
                                <a:latin typeface="Cambria Math" panose="02040503050406030204" pitchFamily="18" charset="0"/>
                              </a:rPr>
                              <m:t>log</m:t>
                            </m:r>
                          </m:fName>
                          <m:e>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Pr</m:t>
                                </m:r>
                              </m:fName>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r>
                                      <a:rPr lang="en-US" sz="2000" b="0" i="1" smtClean="0">
                                        <a:latin typeface="Cambria Math" panose="02040503050406030204" pitchFamily="18" charset="0"/>
                                      </a:rPr>
                                      <m:t> </m:t>
                                    </m:r>
                                  </m:e>
                                </m:d>
                              </m:e>
                            </m:func>
                            <m:r>
                              <a:rPr lang="en-US" sz="2000" b="0" i="1" smtClean="0">
                                <a:latin typeface="Cambria Math" panose="02040503050406030204" pitchFamily="18" charset="0"/>
                              </a:rPr>
                              <m:t>𝐷</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𝐷</m:t>
                                </m:r>
                              </m:sub>
                            </m:sSub>
                            <m:r>
                              <a:rPr lang="en-US" sz="2000" b="0" i="1" smtClean="0">
                                <a:latin typeface="Cambria Math" panose="02040503050406030204" pitchFamily="18" charset="0"/>
                              </a:rPr>
                              <m:t>]</m:t>
                            </m:r>
                          </m:e>
                        </m:fun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𝐷</m:t>
                                    </m:r>
                                  </m:sub>
                                </m:sSub>
                              </m:e>
                            </m:d>
                          </m:e>
                          <m:sub>
                            <m:r>
                              <a:rPr lang="en-US" sz="2000" b="0" i="1" smtClean="0">
                                <a:latin typeface="Cambria Math" panose="02040503050406030204" pitchFamily="18" charset="0"/>
                              </a:rPr>
                              <m:t>0</m:t>
                            </m:r>
                          </m:sub>
                        </m:sSub>
                        <m:r>
                          <a:rPr lang="en-US" sz="2000" b="0" i="1" smtClean="0">
                            <a:latin typeface="Cambria Math" panose="02040503050406030204" pitchFamily="18" charset="0"/>
                          </a:rPr>
                          <m:t>} }</m:t>
                        </m:r>
                      </m:e>
                    </m:func>
                  </m:oMath>
                </a14:m>
                <a:endParaRPr lang="en-US" sz="2000" dirty="0"/>
              </a:p>
              <a:p>
                <a:pPr lvl="1"/>
                <a:r>
                  <a:rPr lang="en-US" sz="1200" dirty="0"/>
                  <a:t>Note: given D do another max to get theta</a:t>
                </a:r>
                <a:endParaRPr lang="en-US" sz="2000" dirty="0"/>
              </a:p>
              <a:p>
                <a:r>
                  <a:rPr lang="en-US" sz="2000" dirty="0"/>
                  <a:t>Honestly, I think they just want to sound (Bayesian) principled </a:t>
                </a:r>
              </a:p>
              <a:p>
                <a:r>
                  <a:rPr lang="en-US" sz="2000" dirty="0"/>
                  <a:t>by suddenly put an objective that actually makes sense – the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𝐷</m:t>
                        </m:r>
                      </m:sub>
                    </m:sSub>
                    <m:r>
                      <a:rPr lang="en-US" sz="2000" i="1">
                        <a:latin typeface="Cambria Math" panose="02040503050406030204" pitchFamily="18" charset="0"/>
                      </a:rPr>
                      <m:t> </m:t>
                    </m:r>
                  </m:oMath>
                </a14:m>
                <a:r>
                  <a:rPr lang="en-US" sz="2000" dirty="0"/>
                  <a:t>motivates compression and the </a:t>
                </a:r>
                <a14:m>
                  <m:oMath xmlns:m="http://schemas.openxmlformats.org/officeDocument/2006/math">
                    <m:func>
                      <m:funcPr>
                        <m:ctrlPr>
                          <a:rPr lang="en-US" sz="2000" i="1">
                            <a:latin typeface="Cambria Math" panose="02040503050406030204" pitchFamily="18" charset="0"/>
                          </a:rPr>
                        </m:ctrlPr>
                      </m:funcPr>
                      <m:fName>
                        <m:r>
                          <m:rPr>
                            <m:sty m:val="p"/>
                          </m:rPr>
                          <a:rPr lang="en-US" sz="2000" b="0" i="0" smtClean="0">
                            <a:latin typeface="Cambria Math" panose="02040503050406030204" pitchFamily="18" charset="0"/>
                          </a:rPr>
                          <m:t>L</m:t>
                        </m:r>
                        <m:r>
                          <a:rPr lang="en-US" sz="2000" b="0" i="0" smtClean="0">
                            <a:latin typeface="Cambria Math" panose="02040503050406030204" pitchFamily="18" charset="0"/>
                          </a:rPr>
                          <m:t>=</m:t>
                        </m:r>
                        <m:r>
                          <m:rPr>
                            <m:sty m:val="p"/>
                          </m:rPr>
                          <a:rPr lang="en-US" sz="2000">
                            <a:latin typeface="Cambria Math" panose="02040503050406030204" pitchFamily="18" charset="0"/>
                          </a:rPr>
                          <m:t>Pr</m:t>
                        </m:r>
                      </m:fName>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𝑋</m:t>
                            </m:r>
                            <m:r>
                              <a:rPr lang="en-US" sz="2000" i="1">
                                <a:latin typeface="Cambria Math" panose="02040503050406030204" pitchFamily="18" charset="0"/>
                              </a:rPr>
                              <m:t> </m:t>
                            </m:r>
                          </m:e>
                        </m:d>
                      </m:e>
                    </m:func>
                    <m:r>
                      <a:rPr lang="en-US" sz="2000" i="1">
                        <a:latin typeface="Cambria Math" panose="02040503050406030204" pitchFamily="18" charset="0"/>
                      </a:rPr>
                      <m:t>𝐷</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𝐷</m:t>
                        </m:r>
                      </m:sub>
                    </m:sSub>
                    <m:r>
                      <a:rPr lang="en-US" sz="2000" i="1">
                        <a:latin typeface="Cambria Math" panose="02040503050406030204" pitchFamily="18" charset="0"/>
                      </a:rPr>
                      <m:t>] </m:t>
                    </m:r>
                  </m:oMath>
                </a14:m>
                <a:r>
                  <a:rPr lang="en-US" sz="2000" dirty="0"/>
                  <a:t>motivates a better DSL for both Explore &amp; Dreamer</a:t>
                </a:r>
              </a:p>
              <a:p>
                <a:r>
                  <a:rPr lang="en-US" sz="2000" dirty="0"/>
                  <a:t>Doing AIC directly is fine – motivate compression via zero norm for Explore &amp; MAP for better dreamer</a:t>
                </a:r>
              </a:p>
            </p:txBody>
          </p:sp>
        </mc:Choice>
        <mc:Fallback>
          <p:sp>
            <p:nvSpPr>
              <p:cNvPr id="3" name="Content Placeholder 2">
                <a:extLst>
                  <a:ext uri="{FF2B5EF4-FFF2-40B4-BE49-F238E27FC236}">
                    <a16:creationId xmlns:a16="http://schemas.microsoft.com/office/drawing/2014/main" id="{704A4761-CCB3-0A4E-89CA-7040613A2AD5}"/>
                  </a:ext>
                </a:extLst>
              </p:cNvPr>
              <p:cNvSpPr>
                <a:spLocks noGrp="1" noRot="1" noChangeAspect="1" noMove="1" noResize="1" noEditPoints="1" noAdjustHandles="1" noChangeArrowheads="1" noChangeShapeType="1" noTextEdit="1"/>
              </p:cNvSpPr>
              <p:nvPr>
                <p:ph idx="1"/>
              </p:nvPr>
            </p:nvSpPr>
            <p:spPr>
              <a:xfrm>
                <a:off x="634675" y="1096989"/>
                <a:ext cx="11384410" cy="5747008"/>
              </a:xfrm>
              <a:blipFill>
                <a:blip r:embed="rId3"/>
                <a:stretch>
                  <a:fillRect l="-334" t="-1982" r="-111"/>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68248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1F8E75-F355-E049-A73A-62AE6B0DBE95}"/>
              </a:ext>
            </a:extLst>
          </p:cNvPr>
          <p:cNvSpPr>
            <a:spLocks noGrp="1"/>
          </p:cNvSpPr>
          <p:nvPr>
            <p:ph type="title"/>
          </p:nvPr>
        </p:nvSpPr>
        <p:spPr>
          <a:xfrm>
            <a:off x="643467" y="321734"/>
            <a:ext cx="10905066" cy="1135737"/>
          </a:xfrm>
        </p:spPr>
        <p:txBody>
          <a:bodyPr>
            <a:normAutofit/>
          </a:bodyPr>
          <a:lstStyle/>
          <a:p>
            <a:r>
              <a:rPr lang="en-US" sz="3600" dirty="0"/>
              <a:t>Q: Is it possible to have </a:t>
            </a:r>
            <a:r>
              <a:rPr lang="en-US" sz="3600" dirty="0" err="1"/>
              <a:t>ExploreGen</a:t>
            </a:r>
            <a:r>
              <a:rPr lang="en-US" sz="3600" dirty="0"/>
              <a:t> and </a:t>
            </a:r>
            <a:r>
              <a:rPr lang="en-US" sz="3600" dirty="0" err="1"/>
              <a:t>Dreamgen</a:t>
            </a:r>
            <a:r>
              <a:rPr lang="en-US" sz="3600" dirty="0"/>
              <a:t> share weights somehow?</a:t>
            </a:r>
          </a:p>
        </p:txBody>
      </p:sp>
      <p:sp>
        <p:nvSpPr>
          <p:cNvPr id="3" name="Content Placeholder 2">
            <a:extLst>
              <a:ext uri="{FF2B5EF4-FFF2-40B4-BE49-F238E27FC236}">
                <a16:creationId xmlns:a16="http://schemas.microsoft.com/office/drawing/2014/main" id="{704A4761-CCB3-0A4E-89CA-7040613A2AD5}"/>
              </a:ext>
            </a:extLst>
          </p:cNvPr>
          <p:cNvSpPr>
            <a:spLocks noGrp="1"/>
          </p:cNvSpPr>
          <p:nvPr>
            <p:ph idx="1"/>
          </p:nvPr>
        </p:nvSpPr>
        <p:spPr>
          <a:xfrm>
            <a:off x="643467" y="1782981"/>
            <a:ext cx="10905066" cy="4393982"/>
          </a:xfrm>
        </p:spPr>
        <p:txBody>
          <a:bodyPr>
            <a:normAutofit/>
          </a:bodyPr>
          <a:lstStyle/>
          <a:p>
            <a:r>
              <a:rPr lang="en-US" sz="2000" dirty="0"/>
              <a:t>TODO</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837863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7825F2-8F74-3346-8424-CC477D1F4C01}"/>
              </a:ext>
            </a:extLst>
          </p:cNvPr>
          <p:cNvSpPr>
            <a:spLocks noGrp="1"/>
          </p:cNvSpPr>
          <p:nvPr>
            <p:ph type="title"/>
          </p:nvPr>
        </p:nvSpPr>
        <p:spPr>
          <a:xfrm>
            <a:off x="650418" y="0"/>
            <a:ext cx="10905066" cy="1135737"/>
          </a:xfrm>
        </p:spPr>
        <p:txBody>
          <a:bodyPr>
            <a:normAutofit/>
          </a:bodyPr>
          <a:lstStyle/>
          <a:p>
            <a:r>
              <a:rPr lang="en-US" sz="3600" dirty="0"/>
              <a:t>Terminology</a:t>
            </a:r>
          </a:p>
        </p:txBody>
      </p:sp>
      <p:sp>
        <p:nvSpPr>
          <p:cNvPr id="3" name="Content Placeholder 2">
            <a:extLst>
              <a:ext uri="{FF2B5EF4-FFF2-40B4-BE49-F238E27FC236}">
                <a16:creationId xmlns:a16="http://schemas.microsoft.com/office/drawing/2014/main" id="{B9B0EED8-429E-B243-996A-6E9CDA0E12AC}"/>
              </a:ext>
            </a:extLst>
          </p:cNvPr>
          <p:cNvSpPr>
            <a:spLocks noGrp="1"/>
          </p:cNvSpPr>
          <p:nvPr>
            <p:ph idx="1"/>
          </p:nvPr>
        </p:nvSpPr>
        <p:spPr>
          <a:xfrm>
            <a:off x="636516" y="832870"/>
            <a:ext cx="10905066" cy="6025130"/>
          </a:xfrm>
        </p:spPr>
        <p:txBody>
          <a:bodyPr>
            <a:normAutofit lnSpcReduction="10000"/>
          </a:bodyPr>
          <a:lstStyle/>
          <a:p>
            <a:r>
              <a:rPr lang="en-US" sz="2000" dirty="0"/>
              <a:t>Synthesizer Actions = which program token/construct to select</a:t>
            </a:r>
          </a:p>
          <a:p>
            <a:pPr lvl="1"/>
            <a:r>
              <a:rPr lang="en-US" sz="1600" dirty="0"/>
              <a:t>Examples:</a:t>
            </a:r>
          </a:p>
          <a:p>
            <a:pPr lvl="1"/>
            <a:r>
              <a:rPr lang="en-US" sz="1600" dirty="0"/>
              <a:t>which grammar rule to predict e.g. &lt;term&gt; -&gt; “fun” &lt;term&gt; “:” &lt;type&gt; “.” &lt;term&gt; </a:t>
            </a:r>
          </a:p>
          <a:p>
            <a:pPr lvl="1"/>
            <a:r>
              <a:rPr lang="en-US" sz="1600" dirty="0"/>
              <a:t>which token to predict e.g. “a”, “b”, “map”, “+”, “-”, etc.  </a:t>
            </a:r>
          </a:p>
          <a:p>
            <a:pPr lvl="1"/>
            <a:r>
              <a:rPr lang="en-US" sz="1600" dirty="0"/>
              <a:t>Which language construct to predict e.g. AST like “let in”, “Abs”, “Apply”</a:t>
            </a:r>
          </a:p>
          <a:p>
            <a:r>
              <a:rPr lang="en-US" sz="2000" dirty="0"/>
              <a:t>Generator NN (or just Generator or </a:t>
            </a:r>
            <a:r>
              <a:rPr lang="en-US" sz="2000" dirty="0" err="1"/>
              <a:t>GenNN</a:t>
            </a:r>
            <a:r>
              <a:rPr lang="en-US" sz="2000" dirty="0"/>
              <a:t> or </a:t>
            </a:r>
            <a:r>
              <a:rPr lang="en-US" sz="2000" dirty="0" err="1"/>
              <a:t>EGen</a:t>
            </a:r>
            <a:r>
              <a:rPr lang="en-US" sz="2000" dirty="0"/>
              <a:t>) = Neural Network model that predicts actions</a:t>
            </a:r>
          </a:p>
          <a:p>
            <a:pPr lvl="1"/>
            <a:r>
              <a:rPr lang="en-US" sz="1600" dirty="0"/>
              <a:t>Examples:</a:t>
            </a:r>
          </a:p>
          <a:p>
            <a:pPr lvl="1"/>
            <a:r>
              <a:rPr lang="en-US" sz="1600" dirty="0"/>
              <a:t>Neural Recognition model + </a:t>
            </a:r>
            <a:r>
              <a:rPr lang="en-US" sz="1600" dirty="0" err="1"/>
              <a:t>Enu</a:t>
            </a:r>
            <a:r>
              <a:rPr lang="en-US" sz="1600" dirty="0"/>
              <a:t> (in EC^2, DC, …)</a:t>
            </a:r>
          </a:p>
          <a:p>
            <a:pPr lvl="1"/>
            <a:r>
              <a:rPr lang="en-US" sz="1600" dirty="0"/>
              <a:t>Transformer model (in </a:t>
            </a:r>
            <a:r>
              <a:rPr lang="en-US" sz="1600" dirty="0" err="1"/>
              <a:t>TreeGen</a:t>
            </a:r>
            <a:r>
              <a:rPr lang="en-US" sz="1600" dirty="0"/>
              <a:t>, Codex, </a:t>
            </a:r>
            <a:r>
              <a:rPr lang="en-US" sz="1600" dirty="0" err="1"/>
              <a:t>PloyCode</a:t>
            </a:r>
            <a:r>
              <a:rPr lang="en-US" sz="1600" dirty="0"/>
              <a:t>, </a:t>
            </a:r>
            <a:r>
              <a:rPr lang="en-US" sz="1600" dirty="0" err="1"/>
              <a:t>AlphaCode</a:t>
            </a:r>
            <a:r>
              <a:rPr lang="en-US" sz="1600" dirty="0"/>
              <a:t>, …)</a:t>
            </a:r>
          </a:p>
          <a:p>
            <a:r>
              <a:rPr lang="en-US" sz="2000" dirty="0"/>
              <a:t>Synthesis Search (or if obvious from context just search):</a:t>
            </a:r>
          </a:p>
          <a:p>
            <a:pPr lvl="1"/>
            <a:r>
              <a:rPr lang="en-US" sz="1600" dirty="0"/>
              <a:t>Examples:</a:t>
            </a:r>
          </a:p>
          <a:p>
            <a:pPr lvl="1"/>
            <a:r>
              <a:rPr lang="en-US" sz="1600" dirty="0"/>
              <a:t>Enumeration (bottom up or top down or mix)</a:t>
            </a:r>
          </a:p>
          <a:p>
            <a:pPr lvl="1"/>
            <a:r>
              <a:rPr lang="en-US" sz="1600" dirty="0"/>
              <a:t>Beam Search (for transformers)</a:t>
            </a:r>
          </a:p>
          <a:p>
            <a:pPr lvl="1"/>
            <a:r>
              <a:rPr lang="en-US" sz="1600" dirty="0"/>
              <a:t>Greedy (usually for transformers)</a:t>
            </a:r>
          </a:p>
          <a:p>
            <a:pPr lvl="1"/>
            <a:r>
              <a:rPr lang="en-US" sz="1600" dirty="0"/>
              <a:t>Filter (e.g. Beam Search + Filter via matching IOs or Passes </a:t>
            </a:r>
            <a:r>
              <a:rPr lang="en-US" sz="1600" dirty="0" err="1"/>
              <a:t>Coq’s</a:t>
            </a:r>
            <a:r>
              <a:rPr lang="en-US" sz="1600" dirty="0"/>
              <a:t> check)</a:t>
            </a:r>
          </a:p>
          <a:p>
            <a:r>
              <a:rPr lang="en-US" sz="2000" dirty="0"/>
              <a:t>Synthesizer = Generator NN + Synthesize Search</a:t>
            </a:r>
          </a:p>
          <a:p>
            <a:r>
              <a:rPr lang="en-US" sz="2000" dirty="0"/>
              <a:t>Valid program/lemma = a program that satisfies IOs or a </a:t>
            </a:r>
            <a:r>
              <a:rPr lang="en-US" sz="2000" b="1" dirty="0"/>
              <a:t>lemma that proves target theorem </a:t>
            </a:r>
            <a:r>
              <a:rPr lang="en-US" sz="2000" dirty="0"/>
              <a:t>or closes current subgoal. Note ground truth lemmas are valid lemmas.</a:t>
            </a:r>
          </a:p>
          <a:p>
            <a:r>
              <a:rPr lang="en-US" sz="2000" dirty="0"/>
              <a:t>DSL optimizer Action = what action to take to improve (Difficult!) </a:t>
            </a:r>
          </a:p>
          <a:p>
            <a:pPr lvl="1"/>
            <a:r>
              <a:rPr lang="en-US" sz="1600" dirty="0"/>
              <a:t>DC, EC^2</a:t>
            </a:r>
          </a:p>
          <a:p>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00033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47825F2-8F74-3346-8424-CC477D1F4C01}"/>
                  </a:ext>
                </a:extLst>
              </p:cNvPr>
              <p:cNvSpPr>
                <a:spLocks noGrp="1"/>
              </p:cNvSpPr>
              <p:nvPr>
                <p:ph type="title"/>
              </p:nvPr>
            </p:nvSpPr>
            <p:spPr>
              <a:xfrm>
                <a:off x="507030" y="31588"/>
                <a:ext cx="10905066" cy="1135737"/>
              </a:xfrm>
            </p:spPr>
            <p:txBody>
              <a:bodyPr>
                <a:normAutofit/>
              </a:bodyPr>
              <a:lstStyle/>
              <a:p>
                <a:r>
                  <a:rPr lang="en-US" sz="3600" dirty="0"/>
                  <a:t>Recall </a:t>
                </a:r>
                <a14:m>
                  <m:oMath xmlns:m="http://schemas.openxmlformats.org/officeDocument/2006/math">
                    <m:r>
                      <a:rPr lang="en-US" sz="3600" i="1">
                        <a:latin typeface="Cambria Math" panose="02040503050406030204" pitchFamily="18" charset="0"/>
                      </a:rPr>
                      <m:t>𝐸</m:t>
                    </m:r>
                    <m:sSup>
                      <m:sSupPr>
                        <m:ctrlPr>
                          <a:rPr lang="en-US" sz="3600" i="1">
                            <a:latin typeface="Cambria Math" panose="02040503050406030204" pitchFamily="18" charset="0"/>
                          </a:rPr>
                        </m:ctrlPr>
                      </m:sSupPr>
                      <m:e>
                        <m:r>
                          <a:rPr lang="en-US" sz="3600" i="1">
                            <a:latin typeface="Cambria Math" panose="02040503050406030204" pitchFamily="18" charset="0"/>
                          </a:rPr>
                          <m:t>𝐶</m:t>
                        </m:r>
                      </m:e>
                      <m:sup>
                        <m:r>
                          <a:rPr lang="en-US" sz="3600" i="1">
                            <a:latin typeface="Cambria Math" panose="02040503050406030204" pitchFamily="18" charset="0"/>
                          </a:rPr>
                          <m:t>2</m:t>
                        </m:r>
                      </m:sup>
                    </m:sSup>
                  </m:oMath>
                </a14:m>
                <a:r>
                  <a:rPr lang="en-US" sz="3600" dirty="0"/>
                  <a:t> </a:t>
                </a:r>
              </a:p>
            </p:txBody>
          </p:sp>
        </mc:Choice>
        <mc:Fallback xmlns="">
          <p:sp>
            <p:nvSpPr>
              <p:cNvPr id="2" name="Title 1">
                <a:extLst>
                  <a:ext uri="{FF2B5EF4-FFF2-40B4-BE49-F238E27FC236}">
                    <a16:creationId xmlns:a16="http://schemas.microsoft.com/office/drawing/2014/main" id="{747825F2-8F74-3346-8424-CC477D1F4C01}"/>
                  </a:ext>
                </a:extLst>
              </p:cNvPr>
              <p:cNvSpPr>
                <a:spLocks noGrp="1" noRot="1" noChangeAspect="1" noMove="1" noResize="1" noEditPoints="1" noAdjustHandles="1" noChangeArrowheads="1" noChangeShapeType="1" noTextEdit="1"/>
              </p:cNvSpPr>
              <p:nvPr>
                <p:ph type="title"/>
              </p:nvPr>
            </p:nvSpPr>
            <p:spPr>
              <a:xfrm>
                <a:off x="507030" y="31588"/>
                <a:ext cx="10905066" cy="1135737"/>
              </a:xfrm>
              <a:blipFill>
                <a:blip r:embed="rId3"/>
                <a:stretch>
                  <a:fillRect l="-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B0EED8-429E-B243-996A-6E9CDA0E12AC}"/>
                  </a:ext>
                </a:extLst>
              </p:cNvPr>
              <p:cNvSpPr>
                <a:spLocks noGrp="1"/>
              </p:cNvSpPr>
              <p:nvPr>
                <p:ph idx="1"/>
              </p:nvPr>
            </p:nvSpPr>
            <p:spPr>
              <a:xfrm>
                <a:off x="643467" y="1167325"/>
                <a:ext cx="10905066" cy="5690674"/>
              </a:xfrm>
            </p:spPr>
            <p:txBody>
              <a:bodyPr>
                <a:normAutofit/>
              </a:bodyPr>
              <a:lstStyle/>
              <a:p>
                <a:r>
                  <a:rPr lang="en-US" sz="2000" dirty="0"/>
                  <a:t>To put our algorithm into context</a:t>
                </a:r>
              </a:p>
              <a:p>
                <a:r>
                  <a:rPr lang="en-US" sz="2000" dirty="0"/>
                  <a:t>1</a:t>
                </a:r>
                <a:r>
                  <a:rPr lang="en-US" sz="2000" baseline="30000" dirty="0"/>
                  <a:t>st</a:t>
                </a:r>
                <a:r>
                  <a:rPr lang="en-US" sz="2000" dirty="0"/>
                  <a:t> Recall it does approximate (Bayesian) MAP</a:t>
                </a:r>
              </a:p>
              <a:p>
                <a:pPr lvl="1"/>
                <a14:m>
                  <m:oMath xmlns:m="http://schemas.openxmlformats.org/officeDocument/2006/math">
                    <m:r>
                      <a:rPr lang="en-US" sz="1600" i="1">
                        <a:latin typeface="Cambria Math" panose="02040503050406030204" pitchFamily="18" charset="0"/>
                      </a:rPr>
                      <m:t> </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ea typeface="Cambria Math" panose="02040503050406030204" pitchFamily="18" charset="0"/>
                      </a:rPr>
                      <m:t>𝜃</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rPr>
                      <m:t>𝑎𝑟𝑔𝑚𝑎</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ea typeface="Cambria Math" panose="02040503050406030204" pitchFamily="18" charset="0"/>
                          </a:rPr>
                          <m:t>𝜃</m:t>
                        </m:r>
                      </m:sub>
                    </m:sSub>
                    <m:r>
                      <a:rPr lang="en-US" sz="1600" i="1">
                        <a:latin typeface="Cambria Math" panose="02040503050406030204" pitchFamily="18" charset="0"/>
                      </a:rPr>
                      <m:t> </m:t>
                    </m:r>
                    <m:r>
                      <a:rPr lang="en-US" sz="1600">
                        <a:latin typeface="Cambria Math" panose="02040503050406030204" pitchFamily="18" charset="0"/>
                      </a:rPr>
                      <m:t>{</m:t>
                    </m:r>
                    <m:r>
                      <m:rPr>
                        <m:sty m:val="p"/>
                      </m:rPr>
                      <a:rPr lang="en-US" sz="1600">
                        <a:latin typeface="Cambria Math" panose="02040503050406030204" pitchFamily="18" charset="0"/>
                      </a:rPr>
                      <m:t>Pr</m:t>
                    </m:r>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𝜃</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𝐷</m:t>
                    </m:r>
                    <m:r>
                      <a:rPr lang="en-US" sz="1600" i="1">
                        <a:latin typeface="Cambria Math" panose="02040503050406030204" pitchFamily="18" charset="0"/>
                      </a:rPr>
                      <m:t>]</m:t>
                    </m:r>
                    <m:nary>
                      <m:naryPr>
                        <m:chr m:val="∏"/>
                        <m:supHide m:val="on"/>
                        <m:ctrlPr>
                          <a:rPr lang="en-US" sz="1600" i="1">
                            <a:latin typeface="Cambria Math" panose="02040503050406030204" pitchFamily="18" charset="0"/>
                          </a:rPr>
                        </m:ctrlPr>
                      </m:naryPr>
                      <m:sub>
                        <m:r>
                          <m:rPr>
                            <m:brk m:alnAt="7"/>
                          </m:rPr>
                          <a:rPr lang="en-US" sz="1600" i="1">
                            <a:latin typeface="Cambria Math" panose="02040503050406030204" pitchFamily="18" charset="0"/>
                          </a:rPr>
                          <m:t>𝑥</m:t>
                        </m:r>
                        <m:r>
                          <a:rPr lang="en-US" sz="1600" i="1">
                            <a:latin typeface="Cambria Math" panose="02040503050406030204" pitchFamily="18" charset="0"/>
                          </a:rPr>
                          <m:t> ∈</m:t>
                        </m:r>
                        <m:r>
                          <a:rPr lang="en-US" sz="1600" i="1">
                            <a:latin typeface="Cambria Math" panose="02040503050406030204" pitchFamily="18" charset="0"/>
                            <a:ea typeface="Cambria Math" panose="02040503050406030204" pitchFamily="18" charset="0"/>
                          </a:rPr>
                          <m:t>𝑋</m:t>
                        </m:r>
                      </m:sub>
                      <m:sup/>
                      <m:e>
                        <m:nary>
                          <m:naryPr>
                            <m:chr m:val="∑"/>
                            <m:supHide m:val="on"/>
                            <m:ctrlPr>
                              <a:rPr lang="en-US" sz="1600" i="1">
                                <a:latin typeface="Cambria Math" panose="02040503050406030204" pitchFamily="18" charset="0"/>
                              </a:rPr>
                            </m:ctrlPr>
                          </m:naryPr>
                          <m:sub>
                            <m:r>
                              <m:rPr>
                                <m:brk m:alnAt="7"/>
                              </m:rPr>
                              <a:rPr lang="en-US" sz="1600" i="1">
                                <a:latin typeface="Cambria Math" panose="02040503050406030204" pitchFamily="18" charset="0"/>
                              </a:rPr>
                              <m:t>𝑝</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𝐹</m:t>
                                </m:r>
                              </m:e>
                              <m:sub>
                                <m:r>
                                  <a:rPr lang="en-US" sz="1600" i="1">
                                    <a:latin typeface="Cambria Math" panose="02040503050406030204" pitchFamily="18" charset="0"/>
                                  </a:rPr>
                                  <m:t>𝑥</m:t>
                                </m:r>
                              </m:sub>
                            </m:sSub>
                          </m:sub>
                          <m:sup/>
                          <m:e>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Pr</m:t>
                                </m:r>
                              </m:fName>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𝑥</m:t>
                                    </m:r>
                                  </m:e>
                                </m:d>
                              </m:e>
                            </m:func>
                            <m:r>
                              <a:rPr lang="en-US" sz="1600" i="1">
                                <a:latin typeface="Cambria Math" panose="02040503050406030204" pitchFamily="18" charset="0"/>
                              </a:rPr>
                              <m:t>𝑝</m:t>
                            </m:r>
                            <m:r>
                              <a:rPr lang="en-US" sz="1600" i="1">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Pr</m:t>
                                </m:r>
                              </m:fName>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𝑝</m:t>
                                    </m:r>
                                  </m:e>
                                  <m:e>
                                    <m:r>
                                      <a:rPr lang="en-US" sz="1600" i="1">
                                        <a:latin typeface="Cambria Math" panose="02040503050406030204" pitchFamily="18" charset="0"/>
                                        <a:ea typeface="Cambria Math" panose="02040503050406030204" pitchFamily="18" charset="0"/>
                                      </a:rPr>
                                      <m:t>𝜃</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𝐷</m:t>
                                    </m:r>
                                  </m:e>
                                </m:d>
                              </m:e>
                            </m:func>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𝐿</m:t>
                            </m:r>
                            <m:d>
                              <m:dPr>
                                <m:endChr m:val="|"/>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𝜃</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𝐷</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𝐹</m:t>
                                </m:r>
                                <m:r>
                                  <a:rPr lang="en-US" sz="1600" i="1">
                                    <a:latin typeface="Cambria Math" panose="02040503050406030204" pitchFamily="18" charset="0"/>
                                    <a:ea typeface="Cambria Math" panose="02040503050406030204" pitchFamily="18" charset="0"/>
                                  </a:rPr>
                                  <m:t> </m:t>
                                </m:r>
                              </m:e>
                            </m:d>
                            <m:r>
                              <a:rPr lang="en-US" sz="1600" i="1">
                                <a:latin typeface="Cambria Math" panose="02040503050406030204" pitchFamily="18" charset="0"/>
                                <a:ea typeface="Cambria Math" panose="02040503050406030204" pitchFamily="18" charset="0"/>
                              </a:rPr>
                              <m:t>𝑋</m:t>
                            </m:r>
                            <m:r>
                              <a:rPr lang="en-US" sz="1600" i="1">
                                <a:latin typeface="Cambria Math" panose="02040503050406030204" pitchFamily="18" charset="0"/>
                                <a:ea typeface="Cambria Math" panose="02040503050406030204" pitchFamily="18" charset="0"/>
                              </a:rPr>
                              <m:t>)}</m:t>
                            </m:r>
                          </m:e>
                        </m:nary>
                      </m:e>
                    </m:nary>
                  </m:oMath>
                </a14:m>
                <a:endParaRPr lang="en-US" sz="1600" dirty="0"/>
              </a:p>
              <a:p>
                <a:r>
                  <a:rPr lang="en-US" sz="2000" dirty="0"/>
                  <a:t>Via 3 steps</a:t>
                </a:r>
              </a:p>
              <a:p>
                <a:r>
                  <a:rPr lang="en-US" sz="2000" dirty="0"/>
                  <a:t>1. </a:t>
                </a:r>
                <a:r>
                  <a:rPr lang="en-US" sz="2000" b="1" dirty="0"/>
                  <a:t>Explore</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𝑋</m:t>
                        </m:r>
                      </m:sub>
                    </m:sSub>
                    <m:r>
                      <a:rPr lang="en-US" sz="2000" i="1">
                        <a:latin typeface="Cambria Math" panose="02040503050406030204" pitchFamily="18" charset="0"/>
                      </a:rPr>
                      <m:t>=</m:t>
                    </m:r>
                    <m:r>
                      <a:rPr lang="en-US" sz="2000" i="1">
                        <a:latin typeface="Cambria Math" panose="02040503050406030204" pitchFamily="18" charset="0"/>
                      </a:rPr>
                      <m:t>𝑎𝑟𝑔𝑚𝑎</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𝑋</m:t>
                            </m:r>
                          </m:sub>
                        </m:sSub>
                      </m:sub>
                    </m:sSub>
                    <m:r>
                      <a:rPr lang="en-US" sz="2000">
                        <a:latin typeface="Cambria Math" panose="02040503050406030204" pitchFamily="18" charset="0"/>
                      </a:rPr>
                      <m:t>{</m:t>
                    </m:r>
                    <m:r>
                      <m:rPr>
                        <m:sty m:val="p"/>
                      </m:rPr>
                      <a:rPr lang="en-US" sz="2000">
                        <a:latin typeface="Cambria Math" panose="02040503050406030204" pitchFamily="18" charset="0"/>
                      </a:rPr>
                      <m:t>Pr</m:t>
                    </m:r>
                    <m:r>
                      <a:rPr lang="en-US" sz="2000" i="1">
                        <a:latin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ea typeface="Cambria Math" panose="02040503050406030204" pitchFamily="18" charset="0"/>
                          </a:rPr>
                          <m:t>𝐷</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𝐷</m:t>
                    </m:r>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𝑋</m:t>
                        </m:r>
                      </m:sub>
                      <m:sup/>
                      <m:e>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𝑝</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𝑥</m:t>
                                </m:r>
                              </m:sub>
                            </m:sSub>
                          </m:sub>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Pr</m:t>
                                </m:r>
                              </m:fName>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𝑥</m:t>
                                    </m:r>
                                  </m:e>
                                </m:d>
                              </m:e>
                            </m:func>
                            <m:r>
                              <a:rPr lang="en-US" sz="2000" i="1">
                                <a:latin typeface="Cambria Math" panose="02040503050406030204" pitchFamily="18" charset="0"/>
                              </a:rPr>
                              <m:t>𝑝</m:t>
                            </m:r>
                            <m:r>
                              <a:rPr lang="en-US" sz="2000" i="1">
                                <a:latin typeface="Cambria Math" panose="02040503050406030204" pitchFamily="18" charset="0"/>
                              </a:rPr>
                              <m:t>]</m:t>
                            </m:r>
                            <m:r>
                              <m:rPr>
                                <m:sty m:val="p"/>
                              </m:rPr>
                              <a:rPr lang="en-US" sz="2000">
                                <a:latin typeface="Cambria Math" panose="02040503050406030204" pitchFamily="18" charset="0"/>
                              </a:rPr>
                              <m:t>Pr</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ea typeface="Cambria Math" panose="02040503050406030204" pitchFamily="18" charset="0"/>
                                  </a:rPr>
                                  <m:t>𝐷</m:t>
                                </m:r>
                              </m:sub>
                            </m:sSub>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𝐷</m:t>
                            </m:r>
                            <m:r>
                              <a:rPr lang="en-US" sz="2000" i="1">
                                <a:latin typeface="Cambria Math" panose="02040503050406030204" pitchFamily="18" charset="0"/>
                              </a:rPr>
                              <m:t>]}</m:t>
                            </m:r>
                          </m:e>
                        </m:nary>
                      </m:e>
                    </m:nary>
                  </m:oMath>
                </a14:m>
                <a:endParaRPr lang="en-US" sz="2000" dirty="0"/>
              </a:p>
              <a:p>
                <a:pPr lvl="1"/>
                <a:r>
                  <a:rPr lang="en-US" sz="1200" dirty="0"/>
                  <a:t>Via search guided by a Neural Recognition (NR) model by choosing p’s </a:t>
                </a:r>
                <a:r>
                  <a:rPr lang="en-US" sz="1200" dirty="0" err="1"/>
                  <a:t>s.t.</a:t>
                </a:r>
                <a:r>
                  <a:rPr lang="en-US" sz="1200" dirty="0"/>
                  <a:t> </a:t>
                </a:r>
                <a:r>
                  <a:rPr lang="en-US" sz="1200" dirty="0" err="1"/>
                  <a:t>Pr</a:t>
                </a:r>
                <a:r>
                  <a:rPr lang="en-US" sz="1200" dirty="0"/>
                  <a:t>[</a:t>
                </a:r>
                <a:r>
                  <a:rPr lang="en-US" sz="1200" dirty="0" err="1"/>
                  <a:t>x|p</a:t>
                </a:r>
                <a:r>
                  <a:rPr lang="en-US" sz="1200" dirty="0"/>
                  <a:t>] &gt; 0 &amp; high prior </a:t>
                </a:r>
                <a14:m>
                  <m:oMath xmlns:m="http://schemas.openxmlformats.org/officeDocument/2006/math">
                    <m:r>
                      <m:rPr>
                        <m:sty m:val="p"/>
                      </m:rPr>
                      <a:rPr lang="en-US" sz="1200">
                        <a:latin typeface="Cambria Math" panose="02040503050406030204" pitchFamily="18" charset="0"/>
                      </a:rPr>
                      <m:t>Pr</m:t>
                    </m:r>
                    <m:r>
                      <a:rPr lang="en-US" sz="1200" i="1">
                        <a:latin typeface="Cambria Math" panose="02040503050406030204" pitchFamily="18" charset="0"/>
                      </a:rPr>
                      <m:t>⁡[</m:t>
                    </m:r>
                    <m:r>
                      <a:rPr lang="en-US" sz="1200" i="1">
                        <a:latin typeface="Cambria Math" panose="02040503050406030204" pitchFamily="18" charset="0"/>
                      </a:rPr>
                      <m:t>𝑝</m:t>
                    </m:r>
                    <m:r>
                      <a:rPr lang="en-US" sz="1200" i="1">
                        <a:latin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𝐷</m:t>
                        </m:r>
                      </m:sub>
                    </m:sSub>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rPr>
                      <m:t>]</m:t>
                    </m:r>
                  </m:oMath>
                </a14:m>
                <a:r>
                  <a:rPr lang="en-US" sz="1200" dirty="0"/>
                  <a:t> (compress)</a:t>
                </a:r>
              </a:p>
              <a:p>
                <a:pPr lvl="1"/>
                <a:r>
                  <a:rPr lang="en-US" sz="1200" dirty="0"/>
                  <a:t>Note: </a:t>
                </a:r>
                <a14:m>
                  <m:oMath xmlns:m="http://schemas.openxmlformats.org/officeDocument/2006/math">
                    <m:sSub>
                      <m:sSubPr>
                        <m:ctrlPr>
                          <a:rPr lang="en-US" sz="1200" i="1">
                            <a:latin typeface="Cambria Math" panose="02040503050406030204" pitchFamily="18" charset="0"/>
                          </a:rPr>
                        </m:ctrlPr>
                      </m:sSubPr>
                      <m:e>
                        <m:sSub>
                          <m:sSubPr>
                            <m:ctrlPr>
                              <a:rPr lang="en-US" sz="1200" i="1">
                                <a:latin typeface="Cambria Math" panose="02040503050406030204" pitchFamily="18" charset="0"/>
                              </a:rPr>
                            </m:ctrlPr>
                          </m:sSubPr>
                          <m:e>
                            <m:d>
                              <m:dPr>
                                <m:begChr m:val="{"/>
                                <m:endChr m:val="}"/>
                                <m:ctrlPr>
                                  <a:rPr lang="en-US" sz="1200" i="1">
                                    <a:latin typeface="Cambria Math" panose="02040503050406030204" pitchFamily="18" charset="0"/>
                                  </a:rPr>
                                </m:ctrlPr>
                              </m:dPr>
                              <m:e>
                                <m:sSub>
                                  <m:sSubPr>
                                    <m:ctrlPr>
                                      <a:rPr lang="en-US" sz="1200" i="1" dirty="0">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𝑝</m:t>
                                        </m:r>
                                      </m:e>
                                    </m:acc>
                                  </m:e>
                                  <m:sub>
                                    <m:r>
                                      <a:rPr lang="en-US" sz="1200" i="1" dirty="0">
                                        <a:latin typeface="Cambria Math" panose="02040503050406030204" pitchFamily="18" charset="0"/>
                                      </a:rPr>
                                      <m:t>𝑥</m:t>
                                    </m:r>
                                  </m:sub>
                                </m:sSub>
                              </m:e>
                            </m:d>
                          </m:e>
                          <m:sub>
                            <m:r>
                              <a:rPr lang="en-US" sz="1200" i="1">
                                <a:latin typeface="Cambria Math" panose="02040503050406030204" pitchFamily="18" charset="0"/>
                              </a:rPr>
                              <m:t>𝑥</m:t>
                            </m:r>
                            <m:r>
                              <a:rPr lang="en-US" sz="1200" i="1">
                                <a:latin typeface="Cambria Math" panose="02040503050406030204" pitchFamily="18" charset="0"/>
                              </a:rPr>
                              <m:t>∈</m:t>
                            </m:r>
                            <m:r>
                              <a:rPr lang="en-US" sz="1200" i="1">
                                <a:latin typeface="Cambria Math" panose="02040503050406030204" pitchFamily="18" charset="0"/>
                              </a:rPr>
                              <m:t>𝑋</m:t>
                            </m:r>
                          </m:sub>
                        </m:sSub>
                        <m:r>
                          <a:rPr lang="en-US" sz="1200" i="1">
                            <a:latin typeface="Cambria Math" panose="02040503050406030204" pitchFamily="18" charset="0"/>
                          </a:rPr>
                          <m:t>= </m:t>
                        </m:r>
                        <m:r>
                          <a:rPr lang="en-US" sz="1200" i="1">
                            <a:latin typeface="Cambria Math" panose="02040503050406030204" pitchFamily="18" charset="0"/>
                          </a:rPr>
                          <m:t>𝐹</m:t>
                        </m:r>
                      </m:e>
                      <m:sub>
                        <m:r>
                          <a:rPr lang="en-US" sz="1200" i="1">
                            <a:latin typeface="Cambria Math" panose="02040503050406030204" pitchFamily="18" charset="0"/>
                          </a:rPr>
                          <m:t>𝑋</m:t>
                        </m:r>
                      </m:sub>
                    </m:sSub>
                  </m:oMath>
                </a14:m>
                <a:endParaRPr lang="en-US" sz="1200" dirty="0"/>
              </a:p>
              <a:p>
                <a:r>
                  <a:rPr lang="en-US" sz="2000" dirty="0"/>
                  <a:t>2. </a:t>
                </a:r>
                <a:r>
                  <a:rPr lang="en-US" sz="2000" b="1" dirty="0"/>
                  <a:t>Compile</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𝑁𝑅</m:t>
                        </m:r>
                      </m:sub>
                    </m:sSub>
                    <m:r>
                      <a:rPr lang="en-US" sz="2000" i="1">
                        <a:latin typeface="Cambria Math" panose="02040503050406030204" pitchFamily="18" charset="0"/>
                      </a:rPr>
                      <m:t>≈</m:t>
                    </m:r>
                    <m:r>
                      <a:rPr lang="en-US" sz="2000" i="1">
                        <a:latin typeface="Cambria Math" panose="02040503050406030204" pitchFamily="18" charset="0"/>
                      </a:rPr>
                      <m:t>𝑎𝑟𝑔𝑚𝑎</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𝑁𝑅</m:t>
                            </m:r>
                          </m:sub>
                        </m:sSub>
                      </m:sub>
                    </m:sSub>
                    <m:r>
                      <a:rPr lang="en-US" sz="2000">
                        <a:latin typeface="Cambria Math" panose="02040503050406030204" pitchFamily="18" charset="0"/>
                      </a:rPr>
                      <m:t>{</m:t>
                    </m:r>
                    <m:r>
                      <m:rPr>
                        <m:sty m:val="p"/>
                      </m:rPr>
                      <a:rPr lang="en-US" sz="2000">
                        <a:latin typeface="Cambria Math" panose="02040503050406030204" pitchFamily="18" charset="0"/>
                      </a:rPr>
                      <m:t>Pr</m:t>
                    </m:r>
                    <m:r>
                      <a:rPr lang="en-US" sz="2000" i="1">
                        <a:latin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ea typeface="Cambria Math" panose="02040503050406030204" pitchFamily="18" charset="0"/>
                          </a:rPr>
                          <m:t>𝐷</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𝐷</m:t>
                    </m:r>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𝑋</m:t>
                        </m:r>
                      </m:sub>
                      <m:sup/>
                      <m:e>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𝑝</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𝑥</m:t>
                                </m:r>
                              </m:sub>
                            </m:sSub>
                          </m:sub>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Pr</m:t>
                                </m:r>
                              </m:fName>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𝑝</m:t>
                                    </m:r>
                                  </m:e>
                                </m:d>
                              </m:e>
                            </m:func>
                            <m:r>
                              <a:rPr lang="en-US" sz="2000" i="1">
                                <a:latin typeface="Cambria Math" panose="02040503050406030204" pitchFamily="18" charset="0"/>
                              </a:rPr>
                              <m:t>𝐷</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𝑁𝑅</m:t>
                                </m:r>
                              </m:sub>
                            </m:sSub>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nary>
                      </m:e>
                    </m:nary>
                  </m:oMath>
                </a14:m>
                <a:endParaRPr lang="en-US" sz="2000" dirty="0"/>
              </a:p>
              <a:p>
                <a:pPr lvl="1"/>
                <a:r>
                  <a:rPr lang="en-US" sz="1200" dirty="0"/>
                  <a:t>Really via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𝜃</m:t>
                        </m:r>
                      </m:e>
                      <m:sub>
                        <m:r>
                          <a:rPr lang="en-US" sz="1200" i="1">
                            <a:latin typeface="Cambria Math" panose="02040503050406030204" pitchFamily="18" charset="0"/>
                          </a:rPr>
                          <m:t>𝑁𝑅</m:t>
                        </m:r>
                      </m:sub>
                    </m:sSub>
                    <m:r>
                      <a:rPr lang="en-US" sz="1200" i="1">
                        <a:latin typeface="Cambria Math" panose="02040503050406030204" pitchFamily="18" charset="0"/>
                      </a:rPr>
                      <m:t>=</m:t>
                    </m:r>
                    <m:r>
                      <a:rPr lang="en-US" sz="1200" i="1">
                        <a:latin typeface="Cambria Math" panose="02040503050406030204" pitchFamily="18" charset="0"/>
                      </a:rPr>
                      <m:t>𝑎𝑟𝑔𝑚𝑎</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sSub>
                          <m:sSubPr>
                            <m:ctrlPr>
                              <a:rPr lang="en-US" sz="1200" i="1">
                                <a:latin typeface="Cambria Math" panose="02040503050406030204" pitchFamily="18" charset="0"/>
                              </a:rPr>
                            </m:ctrlPr>
                          </m:sSubPr>
                          <m:e>
                            <m:r>
                              <a:rPr lang="en-US" sz="1200" i="1">
                                <a:latin typeface="Cambria Math" panose="02040503050406030204" pitchFamily="18" charset="0"/>
                              </a:rPr>
                              <m:t>𝜃</m:t>
                            </m:r>
                          </m:e>
                          <m:sub>
                            <m:r>
                              <a:rPr lang="en-US" sz="1200" i="1">
                                <a:latin typeface="Cambria Math" panose="02040503050406030204" pitchFamily="18" charset="0"/>
                              </a:rPr>
                              <m:t>𝑁𝑅</m:t>
                            </m:r>
                          </m:sub>
                        </m:sSub>
                      </m:sub>
                    </m:sSub>
                    <m:r>
                      <a:rPr lang="en-US" sz="1200">
                        <a:latin typeface="Cambria Math" panose="02040503050406030204" pitchFamily="18" charset="0"/>
                      </a:rPr>
                      <m:t>{ </m:t>
                    </m:r>
                    <m:nary>
                      <m:naryPr>
                        <m:chr m:val="∏"/>
                        <m:supHide m:val="on"/>
                        <m:ctrlPr>
                          <a:rPr lang="en-US" sz="1200" i="1">
                            <a:latin typeface="Cambria Math" panose="02040503050406030204" pitchFamily="18" charset="0"/>
                          </a:rPr>
                        </m:ctrlPr>
                      </m:naryPr>
                      <m:sub>
                        <m:r>
                          <m:rPr>
                            <m:brk m:alnAt="7"/>
                          </m:rPr>
                          <a:rPr lang="en-US" sz="1200" i="1">
                            <a:latin typeface="Cambria Math" panose="02040503050406030204" pitchFamily="18" charset="0"/>
                          </a:rPr>
                          <m:t>𝑥</m:t>
                        </m:r>
                        <m:r>
                          <a:rPr lang="en-US" sz="1200" i="1">
                            <a:latin typeface="Cambria Math" panose="02040503050406030204" pitchFamily="18" charset="0"/>
                          </a:rPr>
                          <m:t> ∈</m:t>
                        </m:r>
                        <m:r>
                          <a:rPr lang="en-US" sz="1200" i="1">
                            <a:latin typeface="Cambria Math" panose="02040503050406030204" pitchFamily="18" charset="0"/>
                            <a:ea typeface="Cambria Math" panose="02040503050406030204" pitchFamily="18" charset="0"/>
                          </a:rPr>
                          <m:t>𝑋</m:t>
                        </m:r>
                      </m:sub>
                      <m:sup/>
                      <m:e>
                        <m:r>
                          <m:rPr>
                            <m:sty m:val="p"/>
                          </m:rPr>
                          <a:rPr lang="en-US" sz="1200">
                            <a:latin typeface="Cambria Math" panose="02040503050406030204" pitchFamily="18" charset="0"/>
                            <a:ea typeface="Cambria Math" panose="02040503050406030204" pitchFamily="18" charset="0"/>
                          </a:rPr>
                          <m:t>Pr</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𝑝</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 </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𝐷</m:t>
                            </m:r>
                          </m:sub>
                        </m:sSub>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log</m:t>
                            </m:r>
                          </m:fName>
                          <m:e>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beg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𝑝</m:t>
                                    </m:r>
                                  </m:e>
                                  <m:e>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 </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𝑁𝑅</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𝑥</m:t>
                                    </m:r>
                                  </m:e>
                                </m:d>
                              </m:e>
                            </m:func>
                            <m:r>
                              <a:rPr lang="en-US" sz="1200" i="1">
                                <a:latin typeface="Cambria Math" panose="02040503050406030204" pitchFamily="18" charset="0"/>
                                <a:ea typeface="Cambria Math" panose="02040503050406030204" pitchFamily="18" charset="0"/>
                              </a:rPr>
                              <m:t>]</m:t>
                            </m:r>
                          </m:e>
                        </m:func>
                      </m:e>
                    </m:nary>
                  </m:oMath>
                </a14:m>
                <a:r>
                  <a:rPr lang="en-US" sz="1200" dirty="0"/>
                  <a:t>} (weighted by compression prior)</a:t>
                </a:r>
              </a:p>
              <a:p>
                <a:pPr lvl="1"/>
                <a:r>
                  <a:rPr lang="en-US" sz="1200" dirty="0">
                    <a:ea typeface="Cambria Math" panose="02040503050406030204" pitchFamily="18" charset="0"/>
                  </a:rPr>
                  <a:t>Note: we want NR to approximate posterior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beg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𝑝</m:t>
                            </m:r>
                          </m:e>
                          <m:e>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 </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𝑁𝑅</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𝑥</m:t>
                            </m:r>
                          </m:e>
                        </m:d>
                      </m:e>
                    </m:func>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𝑝</m:t>
                            </m:r>
                          </m:e>
                          <m:e>
                            <m:r>
                              <a:rPr lang="en-US" sz="1200" i="1">
                                <a:latin typeface="Cambria Math" panose="02040503050406030204" pitchFamily="18" charset="0"/>
                                <a:ea typeface="Cambria Math" panose="02040503050406030204" pitchFamily="18" charset="0"/>
                              </a:rPr>
                              <m:t>𝑥</m:t>
                            </m:r>
                          </m:e>
                        </m:d>
                      </m:e>
                    </m:func>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𝑥</m:t>
                            </m:r>
                          </m:e>
                          <m:e>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 </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𝐷</m:t>
                                </m:r>
                              </m:sub>
                            </m:sSub>
                          </m:e>
                        </m:d>
                      </m:e>
                    </m:func>
                  </m:oMath>
                </a14:m>
                <a:r>
                  <a:rPr lang="en-US" sz="1200" dirty="0">
                    <a:ea typeface="Cambria Math" panose="02040503050406030204" pitchFamily="18" charset="0"/>
                  </a:rPr>
                  <a:t> (to take meta-learned compression prior into account)</a:t>
                </a:r>
              </a:p>
              <a:p>
                <a:r>
                  <a:rPr lang="en-US" sz="2400" dirty="0"/>
                  <a:t>3. </a:t>
                </a:r>
                <a:r>
                  <a:rPr lang="en-US" sz="2000" b="1" dirty="0"/>
                  <a:t>Compress</a:t>
                </a:r>
                <a:r>
                  <a:rPr lang="en-US" sz="2400" b="1" dirty="0"/>
                  <a:t>: </a:t>
                </a:r>
                <a:endParaRPr lang="en-US" sz="2400" dirty="0">
                  <a:latin typeface="Cambria Math" panose="02040503050406030204" pitchFamily="18" charset="0"/>
                </a:endParaRPr>
              </a:p>
              <a:p>
                <a:pPr lvl="1"/>
                <a14:m>
                  <m:oMath xmlns:m="http://schemas.openxmlformats.org/officeDocument/2006/math">
                    <m:r>
                      <m:rPr>
                        <m:sty m:val="p"/>
                      </m:rPr>
                      <a:rPr lang="en-US" sz="2000">
                        <a:latin typeface="Cambria Math" panose="02040503050406030204" pitchFamily="18" charset="0"/>
                      </a:rPr>
                      <m:t>D</m:t>
                    </m:r>
                    <m:r>
                      <a:rPr lang="en-US" sz="2000" i="1">
                        <a:latin typeface="Cambria Math" panose="02040503050406030204" pitchFamily="18" charset="0"/>
                      </a:rPr>
                      <m:t>=</m:t>
                    </m:r>
                    <m:r>
                      <a:rPr lang="en-US" sz="2000" i="1">
                        <a:latin typeface="Cambria Math" panose="02040503050406030204" pitchFamily="18" charset="0"/>
                      </a:rPr>
                      <m:t>𝑎𝑟𝑔𝑚𝑎</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𝐷</m:t>
                        </m:r>
                      </m:sub>
                    </m:sSub>
                    <m:r>
                      <a:rPr lang="en-US" sz="2000">
                        <a:latin typeface="Cambria Math" panose="02040503050406030204" pitchFamily="18" charset="0"/>
                      </a:rPr>
                      <m:t>{ </m:t>
                    </m:r>
                    <m:r>
                      <m:rPr>
                        <m:sty m:val="p"/>
                      </m:rPr>
                      <a:rPr lang="en-US" sz="2000">
                        <a:latin typeface="Cambria Math" panose="02040503050406030204" pitchFamily="18" charset="0"/>
                      </a:rPr>
                      <m:t>Pr</m:t>
                    </m:r>
                    <m:r>
                      <a:rPr lang="en-US" sz="2000" i="1">
                        <a:latin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ea typeface="Cambria Math" panose="02040503050406030204" pitchFamily="18" charset="0"/>
                          </a:rPr>
                          <m:t>𝐷</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𝐷</m:t>
                    </m:r>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𝑋</m:t>
                        </m:r>
                      </m:sub>
                      <m:sup/>
                      <m:e>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𝑝</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𝑥</m:t>
                                </m:r>
                              </m:sub>
                            </m:sSub>
                          </m:sub>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Pr</m:t>
                                </m:r>
                              </m:fName>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𝑥</m:t>
                                    </m:r>
                                  </m:e>
                                </m:d>
                              </m:e>
                            </m:func>
                            <m:r>
                              <a:rPr lang="en-US" sz="2000" i="1">
                                <a:latin typeface="Cambria Math" panose="02040503050406030204" pitchFamily="18" charset="0"/>
                              </a:rPr>
                              <m:t>𝑝</m:t>
                            </m:r>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Pr</m:t>
                                </m:r>
                              </m:fName>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𝑝</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ea typeface="Cambria Math" panose="02040503050406030204" pitchFamily="18" charset="0"/>
                                          </a:rPr>
                                          <m:t>𝐷</m:t>
                                        </m:r>
                                      </m:sub>
                                    </m:sSub>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𝐷</m:t>
                                    </m:r>
                                  </m:e>
                                </m:d>
                              </m:e>
                            </m:func>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ea typeface="Cambria Math" panose="02040503050406030204" pitchFamily="18" charset="0"/>
                                          </a:rPr>
                                          <m:t>𝐷</m:t>
                                        </m:r>
                                      </m:sub>
                                    </m:sSub>
                                  </m:e>
                                </m:d>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rPr>
                              <m:t>}</m:t>
                            </m:r>
                          </m:e>
                        </m:nary>
                      </m:e>
                    </m:nary>
                  </m:oMath>
                </a14:m>
                <a:endParaRPr lang="en-US" sz="2000" b="1"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m:rPr>
                            <m:sty m:val="p"/>
                          </m:rPr>
                          <a:rPr lang="en-US" sz="2000">
                            <a:latin typeface="Cambria Math" panose="02040503050406030204" pitchFamily="18" charset="0"/>
                          </a:rPr>
                          <m:t>D</m:t>
                        </m:r>
                      </m:sub>
                    </m:sSub>
                    <m:r>
                      <a:rPr lang="en-US" sz="2000" i="1">
                        <a:latin typeface="Cambria Math" panose="02040503050406030204" pitchFamily="18" charset="0"/>
                      </a:rPr>
                      <m:t>=</m:t>
                    </m:r>
                    <m:r>
                      <a:rPr lang="en-US" sz="2000" i="1">
                        <a:latin typeface="Cambria Math" panose="02040503050406030204" pitchFamily="18" charset="0"/>
                      </a:rPr>
                      <m:t>𝑎𝑟𝑔𝑚𝑎</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𝐷</m:t>
                            </m:r>
                          </m:sub>
                        </m:sSub>
                      </m:sub>
                    </m:sSub>
                    <m:r>
                      <a:rPr lang="en-US" sz="2000">
                        <a:latin typeface="Cambria Math" panose="02040503050406030204" pitchFamily="18" charset="0"/>
                      </a:rPr>
                      <m:t>{</m:t>
                    </m:r>
                    <m:r>
                      <m:rPr>
                        <m:sty m:val="p"/>
                      </m:rPr>
                      <a:rPr lang="en-US" sz="2000">
                        <a:latin typeface="Cambria Math" panose="02040503050406030204" pitchFamily="18" charset="0"/>
                      </a:rPr>
                      <m:t>Pr</m:t>
                    </m:r>
                    <m:r>
                      <a:rPr lang="en-US" sz="2000" i="1">
                        <a:latin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ea typeface="Cambria Math" panose="02040503050406030204" pitchFamily="18" charset="0"/>
                          </a:rPr>
                          <m:t>𝐷</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𝐷</m:t>
                    </m:r>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𝑋</m:t>
                        </m:r>
                      </m:sub>
                      <m:sup/>
                      <m:e>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𝑝</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𝑥</m:t>
                                </m:r>
                              </m:sub>
                            </m:sSub>
                          </m:sub>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Pr</m:t>
                                </m:r>
                              </m:fName>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𝑥</m:t>
                                    </m:r>
                                  </m:e>
                                </m:d>
                              </m:e>
                            </m:func>
                            <m:r>
                              <a:rPr lang="en-US" sz="2000" i="1">
                                <a:latin typeface="Cambria Math" panose="02040503050406030204" pitchFamily="18" charset="0"/>
                              </a:rPr>
                              <m:t>𝑝</m:t>
                            </m:r>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Pr</m:t>
                                </m:r>
                              </m:fName>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𝑝</m:t>
                                    </m:r>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ea typeface="Cambria Math" panose="02040503050406030204" pitchFamily="18" charset="0"/>
                                          </a:rPr>
                                          <m:t>𝐷</m:t>
                                        </m:r>
                                      </m:sub>
                                    </m:sSub>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𝐷</m:t>
                                    </m:r>
                                  </m:e>
                                </m:d>
                              </m:e>
                            </m:func>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ea typeface="Cambria Math" panose="02040503050406030204" pitchFamily="18" charset="0"/>
                                          </a:rPr>
                                          <m:t>𝐷</m:t>
                                        </m:r>
                                      </m:sub>
                                    </m:sSub>
                                  </m:e>
                                </m:d>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rPr>
                              <m:t>}</m:t>
                            </m:r>
                          </m:e>
                        </m:nary>
                      </m:e>
                    </m:nary>
                  </m:oMath>
                </a14:m>
                <a:endParaRPr lang="en-US" sz="2000" b="1" dirty="0"/>
              </a:p>
              <a:p>
                <a:pPr lvl="1"/>
                <a:r>
                  <a:rPr lang="en-US" sz="1200" dirty="0"/>
                  <a:t>(This step meta-learns the compression prior)</a:t>
                </a:r>
              </a:p>
              <a:p>
                <a:pPr lvl="1"/>
                <a:endParaRPr lang="en-US" sz="1200" dirty="0"/>
              </a:p>
              <a:p>
                <a:pPr lvl="1"/>
                <a:endParaRPr lang="en-US" sz="1200" dirty="0"/>
              </a:p>
              <a:p>
                <a:r>
                  <a:rPr lang="en-US" sz="1600" dirty="0"/>
                  <a:t>&lt;ID1&gt; -&gt; lambda x: T . B</a:t>
                </a:r>
              </a:p>
            </p:txBody>
          </p:sp>
        </mc:Choice>
        <mc:Fallback xmlns="">
          <p:sp>
            <p:nvSpPr>
              <p:cNvPr id="3" name="Content Placeholder 2">
                <a:extLst>
                  <a:ext uri="{FF2B5EF4-FFF2-40B4-BE49-F238E27FC236}">
                    <a16:creationId xmlns:a16="http://schemas.microsoft.com/office/drawing/2014/main" id="{B9B0EED8-429E-B243-996A-6E9CDA0E12AC}"/>
                  </a:ext>
                </a:extLst>
              </p:cNvPr>
              <p:cNvSpPr>
                <a:spLocks noGrp="1" noRot="1" noChangeAspect="1" noMove="1" noResize="1" noEditPoints="1" noAdjustHandles="1" noChangeArrowheads="1" noChangeShapeType="1" noTextEdit="1"/>
              </p:cNvSpPr>
              <p:nvPr>
                <p:ph idx="1"/>
              </p:nvPr>
            </p:nvSpPr>
            <p:spPr>
              <a:xfrm>
                <a:off x="643467" y="1167325"/>
                <a:ext cx="10905066" cy="5690674"/>
              </a:xfrm>
              <a:blipFill>
                <a:blip r:embed="rId4"/>
                <a:stretch>
                  <a:fillRect l="-698" t="-1114"/>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56687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47825F2-8F74-3346-8424-CC477D1F4C01}"/>
                  </a:ext>
                </a:extLst>
              </p:cNvPr>
              <p:cNvSpPr>
                <a:spLocks noGrp="1"/>
              </p:cNvSpPr>
              <p:nvPr>
                <p:ph type="title"/>
              </p:nvPr>
            </p:nvSpPr>
            <p:spPr>
              <a:xfrm>
                <a:off x="643467" y="321734"/>
                <a:ext cx="10905066" cy="1135737"/>
              </a:xfrm>
            </p:spPr>
            <p:txBody>
              <a:bodyPr>
                <a:normAutofit/>
              </a:bodyPr>
              <a:lstStyle/>
              <a:p>
                <a:r>
                  <a:rPr lang="en-US" sz="3600" dirty="0"/>
                  <a:t>Our Possible Formulation ala </a:t>
                </a:r>
                <a14:m>
                  <m:oMath xmlns:m="http://schemas.openxmlformats.org/officeDocument/2006/math">
                    <m:r>
                      <a:rPr lang="en-US" sz="3600" i="1">
                        <a:latin typeface="Cambria Math" panose="02040503050406030204" pitchFamily="18" charset="0"/>
                      </a:rPr>
                      <m:t>𝐸</m:t>
                    </m:r>
                    <m:sSup>
                      <m:sSupPr>
                        <m:ctrlPr>
                          <a:rPr lang="en-US" sz="3600" i="1">
                            <a:latin typeface="Cambria Math" panose="02040503050406030204" pitchFamily="18" charset="0"/>
                          </a:rPr>
                        </m:ctrlPr>
                      </m:sSupPr>
                      <m:e>
                        <m:r>
                          <a:rPr lang="en-US" sz="3600" i="1">
                            <a:latin typeface="Cambria Math" panose="02040503050406030204" pitchFamily="18" charset="0"/>
                          </a:rPr>
                          <m:t>𝐶</m:t>
                        </m:r>
                      </m:e>
                      <m:sup>
                        <m:r>
                          <a:rPr lang="en-US" sz="3600" i="1">
                            <a:latin typeface="Cambria Math" panose="02040503050406030204" pitchFamily="18" charset="0"/>
                          </a:rPr>
                          <m:t>2</m:t>
                        </m:r>
                      </m:sup>
                    </m:sSup>
                  </m:oMath>
                </a14:m>
                <a:r>
                  <a:rPr lang="en-US" sz="3600" dirty="0"/>
                  <a:t> </a:t>
                </a:r>
              </a:p>
            </p:txBody>
          </p:sp>
        </mc:Choice>
        <mc:Fallback xmlns="">
          <p:sp>
            <p:nvSpPr>
              <p:cNvPr id="2" name="Title 1">
                <a:extLst>
                  <a:ext uri="{FF2B5EF4-FFF2-40B4-BE49-F238E27FC236}">
                    <a16:creationId xmlns:a16="http://schemas.microsoft.com/office/drawing/2014/main" id="{747825F2-8F74-3346-8424-CC477D1F4C01}"/>
                  </a:ext>
                </a:extLst>
              </p:cNvPr>
              <p:cNvSpPr>
                <a:spLocks noGrp="1" noRot="1" noChangeAspect="1" noMove="1" noResize="1" noEditPoints="1" noAdjustHandles="1" noChangeArrowheads="1" noChangeShapeType="1" noTextEdit="1"/>
              </p:cNvSpPr>
              <p:nvPr>
                <p:ph type="title"/>
              </p:nvPr>
            </p:nvSpPr>
            <p:spPr>
              <a:xfrm>
                <a:off x="643467" y="321734"/>
                <a:ext cx="10905066" cy="1135737"/>
              </a:xfrm>
              <a:blipFill>
                <a:blip r:embed="rId3"/>
                <a:stretch>
                  <a:fillRect l="-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B0EED8-429E-B243-996A-6E9CDA0E12AC}"/>
                  </a:ext>
                </a:extLst>
              </p:cNvPr>
              <p:cNvSpPr>
                <a:spLocks noGrp="1"/>
              </p:cNvSpPr>
              <p:nvPr>
                <p:ph idx="1"/>
              </p:nvPr>
            </p:nvSpPr>
            <p:spPr>
              <a:xfrm>
                <a:off x="643466" y="1457471"/>
                <a:ext cx="11481125" cy="5400528"/>
              </a:xfrm>
            </p:spPr>
            <p:txBody>
              <a:bodyPr>
                <a:normAutofit/>
              </a:bodyPr>
              <a:lstStyle/>
              <a:p>
                <a:r>
                  <a:rPr lang="en-US" sz="2000" dirty="0"/>
                  <a:t>Showing </a:t>
                </a:r>
                <a14:m>
                  <m:oMath xmlns:m="http://schemas.openxmlformats.org/officeDocument/2006/math">
                    <m:r>
                      <a:rPr lang="en-US" sz="2000" b="0" i="1" smtClean="0">
                        <a:latin typeface="Cambria Math" panose="02040503050406030204" pitchFamily="18" charset="0"/>
                      </a:rPr>
                      <m:t>𝐸</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𝐶</m:t>
                        </m:r>
                      </m:e>
                      <m:sup>
                        <m:r>
                          <a:rPr lang="en-US" sz="2000" b="0" i="1" smtClean="0">
                            <a:latin typeface="Cambria Math" panose="02040503050406030204" pitchFamily="18" charset="0"/>
                          </a:rPr>
                          <m:t>2</m:t>
                        </m:r>
                      </m:sup>
                    </m:sSup>
                  </m:oMath>
                </a14:m>
                <a:r>
                  <a:rPr lang="en-US" sz="2000" dirty="0"/>
                  <a:t> formulation to give our chosen formulation context</a:t>
                </a:r>
              </a:p>
              <a:p>
                <a:r>
                  <a:rPr lang="en-US" sz="2000" dirty="0"/>
                  <a:t>Via 3 steps</a:t>
                </a:r>
              </a:p>
              <a:p>
                <a:r>
                  <a:rPr lang="en-US" sz="2000" dirty="0"/>
                  <a:t>1. </a:t>
                </a:r>
                <a:r>
                  <a:rPr lang="en-US" sz="2000" b="1" dirty="0"/>
                  <a:t>Conjecture</a:t>
                </a:r>
                <a:r>
                  <a:rPr lang="en-US" sz="2000" dirty="0"/>
                  <a:t> (</a:t>
                </a:r>
                <a:r>
                  <a:rPr lang="en-US" sz="2000" b="1" dirty="0"/>
                  <a:t>Explore)</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𝐿</m:t>
                        </m:r>
                      </m:e>
                      <m:sub>
                        <m:r>
                          <a:rPr lang="en-US" sz="2000" i="1">
                            <a:latin typeface="Cambria Math" panose="02040503050406030204" pitchFamily="18" charset="0"/>
                          </a:rPr>
                          <m:t>𝑋</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𝑆𝑒𝑎𝑟𝑐h</m:t>
                    </m:r>
                    <m:r>
                      <a:rPr lang="en-US" sz="2000" b="0" i="1" smtClean="0">
                        <a:latin typeface="Cambria Math" panose="02040503050406030204" pitchFamily="18" charset="0"/>
                      </a:rPr>
                      <m:t>+</m:t>
                    </m:r>
                    <m:r>
                      <a:rPr lang="en-US" sz="2000" b="0" i="1" smtClean="0">
                        <a:latin typeface="Cambria Math" panose="02040503050406030204" pitchFamily="18" charset="0"/>
                      </a:rPr>
                      <m:t>𝐸𝑥𝑝𝑙𝑜𝑟𝑒𝐺𝑒𝑛𝑒𝑟𝑎𝑡𝑜𝑟</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a14:m>
                <a:endParaRPr lang="en-US" sz="2000" dirty="0"/>
              </a:p>
              <a:p>
                <a:pPr lvl="1"/>
                <a:r>
                  <a:rPr lang="en-US" sz="1200" dirty="0"/>
                  <a:t>E.g. Search=Beam search</a:t>
                </a:r>
              </a:p>
              <a:p>
                <a:pPr lvl="1"/>
                <a:r>
                  <a:rPr lang="en-US" sz="1200" dirty="0" err="1"/>
                  <a:t>ExploreGenerator</a:t>
                </a:r>
                <a:r>
                  <a:rPr lang="en-US" sz="1200" dirty="0"/>
                  <a:t>(x) = l (data efficient) Transformer</a:t>
                </a:r>
              </a:p>
              <a:p>
                <a:r>
                  <a:rPr lang="en-US" sz="2000" dirty="0"/>
                  <a:t>2. </a:t>
                </a:r>
                <a:r>
                  <a:rPr lang="en-US" sz="2000" b="1" dirty="0"/>
                  <a:t>Learn</a:t>
                </a:r>
                <a:r>
                  <a:rPr lang="en-US" sz="2000" dirty="0"/>
                  <a:t> (</a:t>
                </a:r>
                <a:r>
                  <a:rPr lang="en-US" sz="2000" b="1" dirty="0"/>
                  <a:t>Compile)</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b="0" i="1" smtClean="0">
                            <a:latin typeface="Cambria Math" panose="02040503050406030204" pitchFamily="18" charset="0"/>
                          </a:rPr>
                          <m:t>𝐸𝐺</m:t>
                        </m:r>
                      </m:sub>
                    </m:sSub>
                    <m:r>
                      <a:rPr lang="en-US" sz="2000" b="0" i="1" smtClean="0">
                        <a:latin typeface="Cambria Math" panose="02040503050406030204" pitchFamily="18" charset="0"/>
                      </a:rPr>
                      <m:t>=</m:t>
                    </m:r>
                    <m:r>
                      <a:rPr lang="en-US" sz="2000" i="1">
                        <a:latin typeface="Cambria Math" panose="02040503050406030204" pitchFamily="18" charset="0"/>
                      </a:rPr>
                      <m:t>𝑎𝑟𝑔𝑚𝑎</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b="0" i="1" smtClean="0">
                                <a:latin typeface="Cambria Math" panose="02040503050406030204" pitchFamily="18" charset="0"/>
                              </a:rPr>
                              <m:t>𝐸𝐺</m:t>
                            </m:r>
                          </m:sub>
                        </m:sSub>
                      </m:sub>
                    </m:sSub>
                    <m:r>
                      <a:rPr lang="en-US" sz="2000">
                        <a:latin typeface="Cambria Math" panose="02040503050406030204" pitchFamily="18" charset="0"/>
                      </a:rPr>
                      <m:t>{</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𝑋</m:t>
                        </m:r>
                      </m:sub>
                      <m:sup/>
                      <m:e>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𝑙</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𝑥</m:t>
                                </m:r>
                              </m:sub>
                            </m:sSub>
                          </m:sub>
                          <m:sup/>
                          <m:e>
                            <m:r>
                              <a:rPr lang="en-US" sz="2000" i="1">
                                <a:latin typeface="Cambria Math" panose="02040503050406030204" pitchFamily="18" charset="0"/>
                              </a:rPr>
                              <m:t>𝐿𝑜𝑠𝑠</m:t>
                            </m:r>
                            <m:d>
                              <m:dPr>
                                <m:ctrlPr>
                                  <a:rPr lang="en-US" sz="2000" i="1">
                                    <a:latin typeface="Cambria Math" panose="02040503050406030204" pitchFamily="18" charset="0"/>
                                  </a:rPr>
                                </m:ctrlPr>
                              </m:dPr>
                              <m:e>
                                <m:r>
                                  <a:rPr lang="en-US" sz="2000" i="1">
                                    <a:latin typeface="Cambria Math" panose="02040503050406030204" pitchFamily="18" charset="0"/>
                                  </a:rPr>
                                  <m:t>𝐸𝐺𝑒</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𝐸𝐺</m:t>
                                        </m:r>
                                      </m:sub>
                                    </m:sSub>
                                  </m:sub>
                                </m:sSub>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 </m:t>
                                </m:r>
                                <m:r>
                                  <a:rPr lang="en-US" sz="2000" i="1">
                                    <a:latin typeface="Cambria Math" panose="02040503050406030204" pitchFamily="18" charset="0"/>
                                  </a:rPr>
                                  <m:t>𝑙</m:t>
                                </m:r>
                              </m:e>
                            </m:d>
                          </m:e>
                        </m:nary>
                      </m:e>
                    </m:nary>
                    <m:r>
                      <a:rPr lang="en-US" sz="2000" b="0" i="1" smtClean="0">
                        <a:latin typeface="Cambria Math" panose="02040503050406030204" pitchFamily="18" charset="0"/>
                      </a:rPr>
                      <m:t>}</m:t>
                    </m:r>
                  </m:oMath>
                </a14:m>
                <a:endParaRPr lang="en-US" sz="2000" dirty="0"/>
              </a:p>
              <a:p>
                <a:pPr lvl="1"/>
                <a:r>
                  <a:rPr lang="en-US" sz="1600" dirty="0"/>
                  <a:t>“One shot search” learning</a:t>
                </a:r>
              </a:p>
              <a:p>
                <a:r>
                  <a:rPr lang="en-US" sz="2000" dirty="0"/>
                  <a:t>3. </a:t>
                </a:r>
                <a:r>
                  <a:rPr lang="en-US" sz="2000" b="1" dirty="0"/>
                  <a:t>Compress: </a:t>
                </a:r>
                <a:endParaRPr lang="en-US" sz="2000" dirty="0">
                  <a:latin typeface="Cambria Math" panose="02040503050406030204" pitchFamily="18" charset="0"/>
                </a:endParaRPr>
              </a:p>
              <a:p>
                <a:pPr lvl="1"/>
                <a14:m>
                  <m:oMath xmlns:m="http://schemas.openxmlformats.org/officeDocument/2006/math">
                    <m:r>
                      <m:rPr>
                        <m:sty m:val="p"/>
                      </m:rPr>
                      <a:rPr lang="en-US" sz="2000">
                        <a:latin typeface="Cambria Math" panose="02040503050406030204" pitchFamily="18" charset="0"/>
                      </a:rPr>
                      <m:t>D</m:t>
                    </m:r>
                    <m:r>
                      <a:rPr lang="en-US" sz="2000" i="1">
                        <a:latin typeface="Cambria Math" panose="02040503050406030204" pitchFamily="18" charset="0"/>
                      </a:rPr>
                      <m:t>=</m:t>
                    </m:r>
                    <m:r>
                      <a:rPr lang="en-US" sz="2000" i="1">
                        <a:latin typeface="Cambria Math" panose="02040503050406030204" pitchFamily="18" charset="0"/>
                      </a:rPr>
                      <m:t>𝑎𝑟𝑔𝑚𝑎</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𝐷</m:t>
                        </m:r>
                      </m:sub>
                    </m:sSub>
                    <m:r>
                      <a:rPr lang="en-US" sz="2000">
                        <a:latin typeface="Cambria Math" panose="02040503050406030204" pitchFamily="18" charset="0"/>
                      </a:rPr>
                      <m:t>{</m:t>
                    </m:r>
                    <m:nary>
                      <m:naryPr>
                        <m:chr m:val="∑"/>
                        <m:supHide m:val="on"/>
                        <m:ctrlPr>
                          <a:rPr lang="en-US" sz="2000" i="1" dirty="0">
                            <a:latin typeface="Cambria Math" panose="02040503050406030204" pitchFamily="18" charset="0"/>
                          </a:rPr>
                        </m:ctrlPr>
                      </m:naryPr>
                      <m:sub>
                        <m:r>
                          <m:rPr>
                            <m:brk m:alnAt="7"/>
                          </m:rPr>
                          <a:rPr lang="en-US" sz="2000" b="0" i="1" dirty="0">
                            <a:latin typeface="Cambria Math" panose="02040503050406030204" pitchFamily="18" charset="0"/>
                          </a:rPr>
                          <m:t>𝑥</m:t>
                        </m:r>
                        <m:r>
                          <a:rPr lang="en-US" sz="2000" b="0" i="1" dirty="0">
                            <a:latin typeface="Cambria Math" panose="02040503050406030204" pitchFamily="18" charset="0"/>
                          </a:rPr>
                          <m:t>∈</m:t>
                        </m:r>
                        <m:r>
                          <a:rPr lang="en-US" sz="2000" b="0" i="1" dirty="0">
                            <a:latin typeface="Cambria Math" panose="02040503050406030204" pitchFamily="18" charset="0"/>
                          </a:rPr>
                          <m:t>𝑋</m:t>
                        </m:r>
                      </m:sub>
                      <m:sup/>
                      <m:e>
                        <m:nary>
                          <m:naryPr>
                            <m:chr m:val="∑"/>
                            <m:supHide m:val="on"/>
                            <m:ctrlPr>
                              <a:rPr lang="en-US" sz="2000" i="1">
                                <a:latin typeface="Cambria Math" panose="02040503050406030204" pitchFamily="18" charset="0"/>
                              </a:rPr>
                            </m:ctrlPr>
                          </m:naryPr>
                          <m:sub>
                            <m:r>
                              <a:rPr lang="en-US" sz="2000" b="0" i="1">
                                <a:latin typeface="Cambria Math" panose="02040503050406030204" pitchFamily="18" charset="0"/>
                              </a:rPr>
                              <m:t>𝑙</m:t>
                            </m:r>
                            <m:r>
                              <a:rPr lang="en-US" sz="2000" b="0" i="1">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𝐿</m:t>
                                </m:r>
                              </m:e>
                              <m:sub>
                                <m:r>
                                  <a:rPr lang="en-US" sz="2000" b="0" i="1">
                                    <a:latin typeface="Cambria Math" panose="02040503050406030204" pitchFamily="18" charset="0"/>
                                  </a:rPr>
                                  <m:t>𝑥</m:t>
                                </m:r>
                              </m:sub>
                            </m:sSub>
                          </m:sub>
                          <m:sup/>
                          <m:e>
                            <m:r>
                              <a:rPr lang="en-US" sz="2000" b="0" i="1">
                                <a:latin typeface="Cambria Math" panose="02040503050406030204" pitchFamily="18" charset="0"/>
                              </a:rPr>
                              <m:t>𝑠𝑖𝑧</m:t>
                            </m:r>
                            <m:sSub>
                              <m:sSubPr>
                                <m:ctrlPr>
                                  <a:rPr lang="en-US" sz="2000" i="1">
                                    <a:latin typeface="Cambria Math" panose="02040503050406030204" pitchFamily="18" charset="0"/>
                                  </a:rPr>
                                </m:ctrlPr>
                              </m:sSubPr>
                              <m:e>
                                <m:r>
                                  <a:rPr lang="en-US" sz="2000" b="0" i="1">
                                    <a:latin typeface="Cambria Math" panose="02040503050406030204" pitchFamily="18" charset="0"/>
                                  </a:rPr>
                                  <m:t>𝑒</m:t>
                                </m:r>
                              </m:e>
                              <m:sub>
                                <m:r>
                                  <a:rPr lang="en-US" sz="2000" b="0" i="1">
                                    <a:latin typeface="Cambria Math" panose="02040503050406030204" pitchFamily="18" charset="0"/>
                                  </a:rPr>
                                  <m:t>𝑎𝑠𝑡</m:t>
                                </m:r>
                              </m:sub>
                            </m:sSub>
                            <m:r>
                              <a:rPr lang="en-US" sz="2000" b="0" i="1">
                                <a:latin typeface="Cambria Math" panose="02040503050406030204" pitchFamily="18" charset="0"/>
                              </a:rPr>
                              <m:t>(</m:t>
                            </m:r>
                            <m:r>
                              <a:rPr lang="en-US" sz="2000" b="0" i="1">
                                <a:latin typeface="Cambria Math" panose="02040503050406030204" pitchFamily="18" charset="0"/>
                              </a:rPr>
                              <m:t>𝑙</m:t>
                            </m:r>
                            <m:r>
                              <a:rPr lang="en-US" sz="2000" b="0" i="1">
                                <a:latin typeface="Cambria Math" panose="02040503050406030204" pitchFamily="18" charset="0"/>
                              </a:rPr>
                              <m:t>)</m:t>
                            </m:r>
                          </m:e>
                        </m:nary>
                      </m:e>
                    </m:nary>
                  </m:oMath>
                </a14:m>
                <a:r>
                  <a:rPr lang="en-US" sz="2000" dirty="0"/>
                  <a:t>}</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m:rPr>
                            <m:sty m:val="p"/>
                          </m:rPr>
                          <a:rPr lang="en-US" sz="2000" b="0" i="0" smtClean="0">
                            <a:latin typeface="Cambria Math" panose="02040503050406030204" pitchFamily="18" charset="0"/>
                          </a:rPr>
                          <m:t>EG</m:t>
                        </m:r>
                      </m:sub>
                    </m:sSub>
                    <m:r>
                      <a:rPr lang="en-US" sz="2000" i="1">
                        <a:latin typeface="Cambria Math" panose="02040503050406030204" pitchFamily="18" charset="0"/>
                      </a:rPr>
                      <m:t>=</m:t>
                    </m:r>
                    <m:r>
                      <a:rPr lang="en-US" sz="2000" i="1">
                        <a:latin typeface="Cambria Math" panose="02040503050406030204" pitchFamily="18" charset="0"/>
                      </a:rPr>
                      <m:t>𝑎𝑟𝑔𝑚𝑎</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b="0" i="1" smtClean="0">
                                <a:latin typeface="Cambria Math" panose="02040503050406030204" pitchFamily="18" charset="0"/>
                              </a:rPr>
                              <m:t>𝐸𝐺</m:t>
                            </m:r>
                          </m:sub>
                        </m:sSub>
                      </m:sub>
                    </m:sSub>
                    <m:r>
                      <a:rPr lang="en-US" sz="2000" b="0" i="0"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𝑋</m:t>
                        </m:r>
                      </m:sub>
                      <m:sup/>
                      <m:e>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𝑙</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𝑥</m:t>
                                </m:r>
                              </m:sub>
                            </m:sSub>
                          </m:sub>
                          <m:sup/>
                          <m:e>
                            <m:r>
                              <a:rPr lang="en-US" sz="2000" i="1">
                                <a:latin typeface="Cambria Math" panose="02040503050406030204" pitchFamily="18" charset="0"/>
                              </a:rPr>
                              <m:t>𝐿𝑜𝑠𝑠</m:t>
                            </m:r>
                            <m:d>
                              <m:dPr>
                                <m:ctrlPr>
                                  <a:rPr lang="en-US" sz="2000" i="1">
                                    <a:latin typeface="Cambria Math" panose="02040503050406030204" pitchFamily="18" charset="0"/>
                                  </a:rPr>
                                </m:ctrlPr>
                              </m:dPr>
                              <m:e>
                                <m:r>
                                  <a:rPr lang="en-US" sz="2000" i="1">
                                    <a:latin typeface="Cambria Math" panose="02040503050406030204" pitchFamily="18" charset="0"/>
                                  </a:rPr>
                                  <m:t>𝐸𝐺𝑒</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𝐸𝐺</m:t>
                                        </m:r>
                                      </m:sub>
                                    </m:sSub>
                                  </m:sub>
                                </m:sSub>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 </m:t>
                                </m:r>
                                <m:r>
                                  <a:rPr lang="en-US" sz="2000" i="1">
                                    <a:latin typeface="Cambria Math" panose="02040503050406030204" pitchFamily="18" charset="0"/>
                                  </a:rPr>
                                  <m:t>𝑙</m:t>
                                </m:r>
                              </m:e>
                            </m:d>
                          </m:e>
                        </m:nary>
                      </m:e>
                    </m:nary>
                    <m:r>
                      <a:rPr lang="en-US" sz="2000" b="0" i="0" smtClean="0">
                        <a:latin typeface="Cambria Math" panose="02040503050406030204" pitchFamily="18" charset="0"/>
                      </a:rPr>
                      <m:t>}</m:t>
                    </m:r>
                  </m:oMath>
                </a14:m>
                <a:endParaRPr lang="en-US" sz="2000" b="1" dirty="0"/>
              </a:p>
            </p:txBody>
          </p:sp>
        </mc:Choice>
        <mc:Fallback xmlns="">
          <p:sp>
            <p:nvSpPr>
              <p:cNvPr id="3" name="Content Placeholder 2">
                <a:extLst>
                  <a:ext uri="{FF2B5EF4-FFF2-40B4-BE49-F238E27FC236}">
                    <a16:creationId xmlns:a16="http://schemas.microsoft.com/office/drawing/2014/main" id="{B9B0EED8-429E-B243-996A-6E9CDA0E12AC}"/>
                  </a:ext>
                </a:extLst>
              </p:cNvPr>
              <p:cNvSpPr>
                <a:spLocks noGrp="1" noRot="1" noChangeAspect="1" noMove="1" noResize="1" noEditPoints="1" noAdjustHandles="1" noChangeArrowheads="1" noChangeShapeType="1" noTextEdit="1"/>
              </p:cNvSpPr>
              <p:nvPr>
                <p:ph idx="1"/>
              </p:nvPr>
            </p:nvSpPr>
            <p:spPr>
              <a:xfrm>
                <a:off x="643466" y="1457471"/>
                <a:ext cx="11481125" cy="5400528"/>
              </a:xfrm>
              <a:blipFill>
                <a:blip r:embed="rId4"/>
                <a:stretch>
                  <a:fillRect l="-442" t="-140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11670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47825F2-8F74-3346-8424-CC477D1F4C01}"/>
                  </a:ext>
                </a:extLst>
              </p:cNvPr>
              <p:cNvSpPr>
                <a:spLocks noGrp="1"/>
              </p:cNvSpPr>
              <p:nvPr>
                <p:ph type="title"/>
              </p:nvPr>
            </p:nvSpPr>
            <p:spPr>
              <a:xfrm>
                <a:off x="643467" y="321734"/>
                <a:ext cx="10905066" cy="1135737"/>
              </a:xfrm>
            </p:spPr>
            <p:txBody>
              <a:bodyPr>
                <a:normAutofit/>
              </a:bodyPr>
              <a:lstStyle/>
              <a:p>
                <a:r>
                  <a:rPr lang="en-US" sz="3600" dirty="0"/>
                  <a:t>Chosen Formulation ala </a:t>
                </a:r>
                <a14:m>
                  <m:oMath xmlns:m="http://schemas.openxmlformats.org/officeDocument/2006/math">
                    <m:r>
                      <a:rPr lang="en-US" sz="3600" i="1">
                        <a:latin typeface="Cambria Math" panose="02040503050406030204" pitchFamily="18" charset="0"/>
                      </a:rPr>
                      <m:t>𝐸</m:t>
                    </m:r>
                    <m:sSup>
                      <m:sSupPr>
                        <m:ctrlPr>
                          <a:rPr lang="en-US" sz="3600" i="1">
                            <a:latin typeface="Cambria Math" panose="02040503050406030204" pitchFamily="18" charset="0"/>
                          </a:rPr>
                        </m:ctrlPr>
                      </m:sSupPr>
                      <m:e>
                        <m:r>
                          <a:rPr lang="en-US" sz="3600" i="1">
                            <a:latin typeface="Cambria Math" panose="02040503050406030204" pitchFamily="18" charset="0"/>
                          </a:rPr>
                          <m:t>𝐶</m:t>
                        </m:r>
                      </m:e>
                      <m:sup>
                        <m:r>
                          <a:rPr lang="en-US" sz="3600" i="1">
                            <a:latin typeface="Cambria Math" panose="02040503050406030204" pitchFamily="18" charset="0"/>
                          </a:rPr>
                          <m:t>2</m:t>
                        </m:r>
                      </m:sup>
                    </m:sSup>
                  </m:oMath>
                </a14:m>
                <a:r>
                  <a:rPr lang="en-US" sz="3600" dirty="0"/>
                  <a:t>  (Ours)</a:t>
                </a:r>
              </a:p>
            </p:txBody>
          </p:sp>
        </mc:Choice>
        <mc:Fallback xmlns="">
          <p:sp>
            <p:nvSpPr>
              <p:cNvPr id="2" name="Title 1">
                <a:extLst>
                  <a:ext uri="{FF2B5EF4-FFF2-40B4-BE49-F238E27FC236}">
                    <a16:creationId xmlns:a16="http://schemas.microsoft.com/office/drawing/2014/main" id="{747825F2-8F74-3346-8424-CC477D1F4C01}"/>
                  </a:ext>
                </a:extLst>
              </p:cNvPr>
              <p:cNvSpPr>
                <a:spLocks noGrp="1" noRot="1" noChangeAspect="1" noMove="1" noResize="1" noEditPoints="1" noAdjustHandles="1" noChangeArrowheads="1" noChangeShapeType="1" noTextEdit="1"/>
              </p:cNvSpPr>
              <p:nvPr>
                <p:ph type="title"/>
              </p:nvPr>
            </p:nvSpPr>
            <p:spPr>
              <a:xfrm>
                <a:off x="643467" y="321734"/>
                <a:ext cx="10905066" cy="1135737"/>
              </a:xfrm>
              <a:blipFill>
                <a:blip r:embed="rId3"/>
                <a:stretch>
                  <a:fillRect l="-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B0EED8-429E-B243-996A-6E9CDA0E12AC}"/>
                  </a:ext>
                </a:extLst>
              </p:cNvPr>
              <p:cNvSpPr>
                <a:spLocks noGrp="1"/>
              </p:cNvSpPr>
              <p:nvPr>
                <p:ph idx="1"/>
              </p:nvPr>
            </p:nvSpPr>
            <p:spPr>
              <a:xfrm>
                <a:off x="643466" y="1457471"/>
                <a:ext cx="11548534" cy="5400528"/>
              </a:xfrm>
            </p:spPr>
            <p:txBody>
              <a:bodyPr>
                <a:normAutofit/>
              </a:bodyPr>
              <a:lstStyle/>
              <a:p>
                <a:r>
                  <a:rPr lang="en-US" sz="2000" dirty="0"/>
                  <a:t>Showing </a:t>
                </a:r>
                <a14:m>
                  <m:oMath xmlns:m="http://schemas.openxmlformats.org/officeDocument/2006/math">
                    <m:r>
                      <a:rPr lang="en-US" sz="2000" b="0" i="1" smtClean="0">
                        <a:latin typeface="Cambria Math" panose="02040503050406030204" pitchFamily="18" charset="0"/>
                      </a:rPr>
                      <m:t>𝐸</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𝐶</m:t>
                        </m:r>
                      </m:e>
                      <m:sup>
                        <m:r>
                          <a:rPr lang="en-US" sz="2000" b="0" i="1" smtClean="0">
                            <a:latin typeface="Cambria Math" panose="02040503050406030204" pitchFamily="18" charset="0"/>
                          </a:rPr>
                          <m:t>2</m:t>
                        </m:r>
                      </m:sup>
                    </m:sSup>
                  </m:oMath>
                </a14:m>
                <a:r>
                  <a:rPr lang="en-US" sz="2000" dirty="0"/>
                  <a:t> parallel to give context</a:t>
                </a:r>
              </a:p>
              <a:p>
                <a:r>
                  <a:rPr lang="en-US" sz="2000" dirty="0"/>
                  <a:t>Reason for choosing: Simplest first step &amp; allows to focus on compression (main interest/innovations)</a:t>
                </a:r>
              </a:p>
              <a:p>
                <a:r>
                  <a:rPr lang="en-US" sz="2000" dirty="0"/>
                  <a:t>Via 3 steps</a:t>
                </a:r>
              </a:p>
              <a:p>
                <a:r>
                  <a:rPr lang="en-US" sz="2000" dirty="0"/>
                  <a:t>1. </a:t>
                </a:r>
                <a:r>
                  <a:rPr lang="en-US" sz="2000" b="1" dirty="0"/>
                  <a:t>Conjecture</a:t>
                </a:r>
                <a:r>
                  <a:rPr lang="en-US" sz="2000" dirty="0"/>
                  <a:t> (</a:t>
                </a:r>
                <a:r>
                  <a:rPr lang="en-US" sz="2000" b="1" dirty="0"/>
                  <a:t>Explore)</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𝐿</m:t>
                        </m:r>
                      </m:e>
                      <m:sub>
                        <m:r>
                          <a:rPr lang="en-US" sz="2000" i="1">
                            <a:latin typeface="Cambria Math" panose="02040503050406030204" pitchFamily="18" charset="0"/>
                          </a:rPr>
                          <m:t>𝑋</m:t>
                        </m:r>
                      </m:sub>
                    </m:sSub>
                    <m:r>
                      <a:rPr lang="en-US" sz="200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𝐺𝑒𝑡𝐿𝑒𝑚𝑚𝑎𝑠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𝐿</m:t>
                        </m:r>
                      </m:e>
                      <m:sub>
                        <m:r>
                          <a:rPr lang="en-US" sz="2000" b="0" i="1" smtClean="0">
                            <a:latin typeface="Cambria Math" panose="02040503050406030204" pitchFamily="18" charset="0"/>
                            <a:ea typeface="Cambria Math" panose="02040503050406030204" pitchFamily="18" charset="0"/>
                          </a:rPr>
                          <m:t>𝑥</m:t>
                        </m:r>
                      </m:sub>
                      <m:sup>
                        <m:r>
                          <a:rPr lang="en-US" sz="2000" b="0" i="1" smtClean="0">
                            <a:latin typeface="Cambria Math" panose="02040503050406030204" pitchFamily="18" charset="0"/>
                            <a:ea typeface="Cambria Math" panose="02040503050406030204" pitchFamily="18" charset="0"/>
                          </a:rPr>
                          <m:t>∗</m:t>
                        </m:r>
                      </m:sup>
                    </m:sSub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𝐷</m:t>
                    </m:r>
                    <m:r>
                      <a:rPr lang="en-US" sz="2000" b="0" i="1" smtClean="0">
                        <a:latin typeface="Cambria Math" panose="02040503050406030204" pitchFamily="18" charset="0"/>
                        <a:ea typeface="Cambria Math" panose="02040503050406030204" pitchFamily="18" charset="0"/>
                      </a:rPr>
                      <m:t>)</m:t>
                    </m:r>
                  </m:oMath>
                </a14:m>
                <a:r>
                  <a:rPr lang="en-US" sz="2000" b="0" dirty="0">
                    <a:ea typeface="Cambria Math" panose="02040503050406030204" pitchFamily="18" charset="0"/>
                  </a:rPr>
                  <a:t> (get ground truth lemmas from data set)</a:t>
                </a:r>
              </a:p>
              <a:p>
                <a:r>
                  <a:rPr lang="en-US" sz="2000" dirty="0"/>
                  <a:t>2. </a:t>
                </a:r>
                <a:r>
                  <a:rPr lang="en-US" sz="2000" b="1" dirty="0"/>
                  <a:t>Learn</a:t>
                </a:r>
                <a:r>
                  <a:rPr lang="en-US" sz="2000" dirty="0"/>
                  <a:t> (</a:t>
                </a:r>
                <a:r>
                  <a:rPr lang="en-US" sz="2000" b="1" dirty="0"/>
                  <a:t>Compile)</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b="0" i="1" smtClean="0">
                            <a:latin typeface="Cambria Math" panose="02040503050406030204" pitchFamily="18" charset="0"/>
                          </a:rPr>
                          <m:t>𝐸𝐺</m:t>
                        </m:r>
                      </m:sub>
                    </m:sSub>
                    <m:r>
                      <a:rPr lang="en-US" sz="2000" b="0" i="1" smtClean="0">
                        <a:latin typeface="Cambria Math" panose="02040503050406030204" pitchFamily="18" charset="0"/>
                      </a:rPr>
                      <m:t>=</m:t>
                    </m:r>
                    <m:r>
                      <a:rPr lang="en-US" sz="2000" i="1">
                        <a:latin typeface="Cambria Math" panose="02040503050406030204" pitchFamily="18" charset="0"/>
                      </a:rPr>
                      <m:t>𝑎𝑟𝑔𝑚𝑎</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b="0" i="1" smtClean="0">
                                <a:latin typeface="Cambria Math" panose="02040503050406030204" pitchFamily="18" charset="0"/>
                              </a:rPr>
                              <m:t>𝐸𝐺</m:t>
                            </m:r>
                          </m:sub>
                        </m:sSub>
                      </m:sub>
                    </m:sSub>
                    <m:r>
                      <a:rPr lang="en-US" sz="2000">
                        <a:latin typeface="Cambria Math" panose="02040503050406030204" pitchFamily="18" charset="0"/>
                      </a:rPr>
                      <m:t>{</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𝑋</m:t>
                        </m:r>
                      </m:sub>
                      <m:sup/>
                      <m:e>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𝑙</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𝑥</m:t>
                                </m:r>
                              </m:sub>
                            </m:sSub>
                          </m:sub>
                          <m:sup/>
                          <m:e>
                            <m:r>
                              <a:rPr lang="en-US" sz="2000" i="1">
                                <a:latin typeface="Cambria Math" panose="02040503050406030204" pitchFamily="18" charset="0"/>
                              </a:rPr>
                              <m:t>𝐿𝑜𝑠𝑠</m:t>
                            </m:r>
                            <m:d>
                              <m:dPr>
                                <m:ctrlPr>
                                  <a:rPr lang="en-US" sz="2000" i="1">
                                    <a:latin typeface="Cambria Math" panose="02040503050406030204" pitchFamily="18" charset="0"/>
                                  </a:rPr>
                                </m:ctrlPr>
                              </m:dPr>
                              <m:e>
                                <m:r>
                                  <a:rPr lang="en-US" sz="2000" i="1">
                                    <a:latin typeface="Cambria Math" panose="02040503050406030204" pitchFamily="18" charset="0"/>
                                  </a:rPr>
                                  <m:t>𝐸𝐺𝑒</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𝐸𝐺</m:t>
                                        </m:r>
                                      </m:sub>
                                    </m:sSub>
                                  </m:sub>
                                </m:sSub>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 </m:t>
                                </m:r>
                                <m:r>
                                  <a:rPr lang="en-US" sz="2000" i="1">
                                    <a:latin typeface="Cambria Math" panose="02040503050406030204" pitchFamily="18" charset="0"/>
                                  </a:rPr>
                                  <m:t>𝑙</m:t>
                                </m:r>
                              </m:e>
                            </m:d>
                          </m:e>
                        </m:nary>
                      </m:e>
                    </m:nary>
                    <m:r>
                      <a:rPr lang="en-US" sz="2000" b="0" i="1" smtClean="0">
                        <a:latin typeface="Cambria Math" panose="02040503050406030204" pitchFamily="18" charset="0"/>
                      </a:rPr>
                      <m:t>}</m:t>
                    </m:r>
                  </m:oMath>
                </a14:m>
                <a:endParaRPr lang="en-US" sz="2000" dirty="0"/>
              </a:p>
              <a:p>
                <a:r>
                  <a:rPr lang="en-US" sz="2000" dirty="0"/>
                  <a:t>3. </a:t>
                </a:r>
                <a:r>
                  <a:rPr lang="en-US" sz="2000" b="1" dirty="0"/>
                  <a:t>Compress: </a:t>
                </a:r>
                <a:endParaRPr lang="en-US" sz="2000" dirty="0">
                  <a:latin typeface="Cambria Math" panose="02040503050406030204" pitchFamily="18" charset="0"/>
                </a:endParaRPr>
              </a:p>
              <a:p>
                <a:pPr lvl="1"/>
                <a14:m>
                  <m:oMath xmlns:m="http://schemas.openxmlformats.org/officeDocument/2006/math">
                    <m:r>
                      <m:rPr>
                        <m:sty m:val="p"/>
                      </m:rPr>
                      <a:rPr lang="en-US" sz="2000">
                        <a:latin typeface="Cambria Math" panose="02040503050406030204" pitchFamily="18" charset="0"/>
                      </a:rPr>
                      <m:t>D</m:t>
                    </m:r>
                    <m:r>
                      <a:rPr lang="en-US" sz="2000" b="0" i="0"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𝑎𝑟𝑔𝑚𝑎</m:t>
                    </m:r>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𝐷</m:t>
                        </m:r>
                        <m:r>
                          <a:rPr lang="en-US" sz="2000" b="0" i="1" smtClean="0">
                            <a:latin typeface="Cambria Math" panose="02040503050406030204" pitchFamily="18" charset="0"/>
                          </a:rPr>
                          <m:t>∈</m:t>
                        </m:r>
                        <m:r>
                          <a:rPr lang="en-US" sz="2000" b="0" i="1" smtClean="0">
                            <a:latin typeface="Cambria Math" panose="02040503050406030204" pitchFamily="18" charset="0"/>
                          </a:rPr>
                          <m:t>𝐷𝑆𝐿𝑠</m:t>
                        </m:r>
                      </m:sub>
                    </m:sSub>
                    <m:r>
                      <a:rPr lang="en-US" sz="2000" b="0">
                        <a:latin typeface="Cambria Math" panose="02040503050406030204" pitchFamily="18" charset="0"/>
                      </a:rPr>
                      <m:t>{</m:t>
                    </m:r>
                    <m:nary>
                      <m:naryPr>
                        <m:chr m:val="∑"/>
                        <m:supHide m:val="on"/>
                        <m:ctrlPr>
                          <a:rPr lang="en-US" sz="2000" i="1" dirty="0">
                            <a:latin typeface="Cambria Math" panose="02040503050406030204" pitchFamily="18" charset="0"/>
                          </a:rPr>
                        </m:ctrlPr>
                      </m:naryPr>
                      <m:sub>
                        <m:r>
                          <m:rPr>
                            <m:brk m:alnAt="7"/>
                          </m:rPr>
                          <a:rPr lang="en-US" sz="2000" b="0" i="1" dirty="0">
                            <a:latin typeface="Cambria Math" panose="02040503050406030204" pitchFamily="18" charset="0"/>
                          </a:rPr>
                          <m:t>𝑥</m:t>
                        </m:r>
                        <m:r>
                          <a:rPr lang="en-US" sz="2000" b="0" i="1" dirty="0">
                            <a:latin typeface="Cambria Math" panose="02040503050406030204" pitchFamily="18" charset="0"/>
                          </a:rPr>
                          <m:t>∈</m:t>
                        </m:r>
                        <m:r>
                          <a:rPr lang="en-US" sz="2000" b="0" i="1" dirty="0">
                            <a:latin typeface="Cambria Math" panose="02040503050406030204" pitchFamily="18" charset="0"/>
                          </a:rPr>
                          <m:t>𝑋</m:t>
                        </m:r>
                      </m:sub>
                      <m:sup/>
                      <m:e>
                        <m:nary>
                          <m:naryPr>
                            <m:chr m:val="∑"/>
                            <m:supHide m:val="on"/>
                            <m:ctrlPr>
                              <a:rPr lang="en-US" sz="2000" i="1">
                                <a:latin typeface="Cambria Math" panose="02040503050406030204" pitchFamily="18" charset="0"/>
                              </a:rPr>
                            </m:ctrlPr>
                          </m:naryPr>
                          <m:sub>
                            <m:r>
                              <a:rPr lang="en-US" sz="2000" b="0" i="1">
                                <a:latin typeface="Cambria Math" panose="02040503050406030204" pitchFamily="18" charset="0"/>
                              </a:rPr>
                              <m:t>𝑙</m:t>
                            </m:r>
                            <m:r>
                              <a:rPr lang="en-US" sz="2000" b="0" i="1">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𝐿</m:t>
                                </m:r>
                              </m:e>
                              <m:sub>
                                <m:r>
                                  <a:rPr lang="en-US" sz="2000" b="0" i="1">
                                    <a:latin typeface="Cambria Math" panose="02040503050406030204" pitchFamily="18" charset="0"/>
                                  </a:rPr>
                                  <m:t>𝑥</m:t>
                                </m:r>
                              </m:sub>
                            </m:sSub>
                          </m:sub>
                          <m:sup/>
                          <m:e>
                            <m:r>
                              <a:rPr lang="en-US" sz="2000" b="0" i="1">
                                <a:latin typeface="Cambria Math" panose="02040503050406030204" pitchFamily="18" charset="0"/>
                              </a:rPr>
                              <m:t>𝑠𝑖𝑧</m:t>
                            </m:r>
                            <m:sSub>
                              <m:sSubPr>
                                <m:ctrlPr>
                                  <a:rPr lang="en-US" sz="2000" i="1">
                                    <a:latin typeface="Cambria Math" panose="02040503050406030204" pitchFamily="18" charset="0"/>
                                  </a:rPr>
                                </m:ctrlPr>
                              </m:sSubPr>
                              <m:e>
                                <m:r>
                                  <a:rPr lang="en-US" sz="2000" b="0" i="1">
                                    <a:latin typeface="Cambria Math" panose="02040503050406030204" pitchFamily="18" charset="0"/>
                                  </a:rPr>
                                  <m:t>𝑒</m:t>
                                </m:r>
                              </m:e>
                              <m:sub>
                                <m:r>
                                  <a:rPr lang="en-US" sz="2000" b="0" i="1">
                                    <a:latin typeface="Cambria Math" panose="02040503050406030204" pitchFamily="18" charset="0"/>
                                  </a:rPr>
                                  <m:t>𝑎𝑠𝑡</m:t>
                                </m:r>
                              </m:sub>
                            </m:sSub>
                            <m:r>
                              <a:rPr lang="en-US" sz="2000" b="0" i="1">
                                <a:latin typeface="Cambria Math" panose="02040503050406030204" pitchFamily="18" charset="0"/>
                              </a:rPr>
                              <m:t>(</m:t>
                            </m:r>
                            <m:r>
                              <a:rPr lang="en-US" sz="2000" b="0" i="1">
                                <a:latin typeface="Cambria Math" panose="02040503050406030204" pitchFamily="18" charset="0"/>
                              </a:rPr>
                              <m:t>𝑙</m:t>
                            </m:r>
                            <m:r>
                              <a:rPr lang="en-US" sz="2000" b="0" i="1">
                                <a:latin typeface="Cambria Math" panose="02040503050406030204" pitchFamily="18" charset="0"/>
                              </a:rPr>
                              <m:t>)</m:t>
                            </m:r>
                          </m:e>
                        </m:nary>
                      </m:e>
                    </m:nary>
                    <m:r>
                      <a:rPr lang="en-US" sz="2000" b="0" i="1" smtClean="0">
                        <a:latin typeface="Cambria Math" panose="02040503050406030204" pitchFamily="18" charset="0"/>
                      </a:rPr>
                      <m:t>}</m:t>
                    </m:r>
                  </m:oMath>
                </a14:m>
                <a:r>
                  <a:rPr lang="en-US" sz="2000" dirty="0"/>
                  <a:t>                                                                    (compress DSL)</a:t>
                </a:r>
              </a:p>
              <a:p>
                <a:pPr lvl="1"/>
                <a14:m>
                  <m:oMath xmlns:m="http://schemas.openxmlformats.org/officeDocument/2006/math">
                    <m:sSubSup>
                      <m:sSubSupPr>
                        <m:ctrlPr>
                          <a:rPr lang="en-US" sz="2000" b="0" i="1" smtClean="0">
                            <a:latin typeface="Cambria Math" panose="02040503050406030204" pitchFamily="18" charset="0"/>
                          </a:rPr>
                        </m:ctrlPr>
                      </m:sSubSupPr>
                      <m:e>
                        <m:r>
                          <m:rPr>
                            <m:sty m:val="p"/>
                          </m:rPr>
                          <a:rPr lang="en-US" sz="2000" smtClean="0">
                            <a:latin typeface="Cambria Math" panose="02040503050406030204" pitchFamily="18" charset="0"/>
                          </a:rPr>
                          <m:t>L</m:t>
                        </m:r>
                      </m:e>
                      <m:sub>
                        <m:r>
                          <a:rPr lang="en-US" sz="2000" b="0" i="1" smtClean="0">
                            <a:latin typeface="Cambria Math" panose="02040503050406030204" pitchFamily="18" charset="0"/>
                          </a:rPr>
                          <m:t>𝑋</m:t>
                        </m:r>
                      </m:sub>
                      <m:sup>
                        <m:r>
                          <a:rPr lang="en-US" sz="2000" b="0" i="1" smtClean="0">
                            <a:latin typeface="Cambria Math" panose="02040503050406030204" pitchFamily="18" charset="0"/>
                          </a:rPr>
                          <m:t>′</m:t>
                        </m:r>
                      </m:sup>
                    </m:sSub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𝐶𝑜𝑚𝑝𝑟𝑒𝑠𝑠𝐿𝑒𝑚𝑚𝑎𝑠</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𝐿</m:t>
                        </m:r>
                      </m:e>
                      <m:sub>
                        <m:r>
                          <a:rPr lang="en-US" sz="2000" b="0" i="1" smtClean="0">
                            <a:latin typeface="Cambria Math" panose="02040503050406030204" pitchFamily="18" charset="0"/>
                            <a:ea typeface="Cambria Math" panose="02040503050406030204" pitchFamily="18" charset="0"/>
                          </a:rPr>
                          <m:t>𝑋</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𝐷</m:t>
                    </m:r>
                    <m:r>
                      <a:rPr lang="en-US" sz="2000" b="0" i="1" smtClean="0">
                        <a:latin typeface="Cambria Math" panose="02040503050406030204" pitchFamily="18" charset="0"/>
                        <a:ea typeface="Cambria Math" panose="02040503050406030204" pitchFamily="18" charset="0"/>
                      </a:rPr>
                      <m:t>′)</m:t>
                    </m:r>
                  </m:oMath>
                </a14:m>
                <a:r>
                  <a:rPr lang="en-US" sz="2000" dirty="0"/>
                  <a:t>                                                                                         (compress batch)</a:t>
                </a:r>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m:rPr>
                            <m:sty m:val="p"/>
                          </m:rPr>
                          <a:rPr lang="en-US" sz="2000" b="0" i="0" smtClean="0">
                            <a:latin typeface="Cambria Math" panose="02040503050406030204" pitchFamily="18" charset="0"/>
                          </a:rPr>
                          <m:t>EG</m:t>
                        </m:r>
                      </m:sub>
                    </m:sSub>
                    <m:r>
                      <a:rPr lang="en-US" sz="2000" i="1">
                        <a:latin typeface="Cambria Math" panose="02040503050406030204" pitchFamily="18" charset="0"/>
                      </a:rPr>
                      <m:t>=</m:t>
                    </m:r>
                    <m:r>
                      <a:rPr lang="en-US" sz="2000" i="1">
                        <a:latin typeface="Cambria Math" panose="02040503050406030204" pitchFamily="18" charset="0"/>
                      </a:rPr>
                      <m:t>𝑎𝑟𝑔𝑚𝑎</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b="0" i="1" smtClean="0">
                                <a:latin typeface="Cambria Math" panose="02040503050406030204" pitchFamily="18" charset="0"/>
                              </a:rPr>
                              <m:t>𝐸𝐺</m:t>
                            </m:r>
                          </m:sub>
                        </m:sSub>
                      </m:sub>
                    </m:sSub>
                    <m:r>
                      <a:rPr lang="en-US" sz="2000">
                        <a:latin typeface="Cambria Math" panose="02040503050406030204" pitchFamily="18" charset="0"/>
                      </a:rPr>
                      <m:t>{</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𝑋</m:t>
                        </m:r>
                      </m:sub>
                      <m:sup/>
                      <m:e>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𝑙</m:t>
                            </m:r>
                            <m:r>
                              <a:rPr lang="en-US" sz="2000" i="1">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𝐿</m:t>
                                </m:r>
                              </m:e>
                              <m:sub>
                                <m:r>
                                  <a:rPr lang="en-US" sz="2000" i="1">
                                    <a:latin typeface="Cambria Math" panose="02040503050406030204" pitchFamily="18" charset="0"/>
                                  </a:rPr>
                                  <m:t>𝑥</m:t>
                                </m:r>
                              </m:sub>
                              <m:sup>
                                <m:r>
                                  <a:rPr lang="en-US" sz="2000" b="0" i="1" smtClean="0">
                                    <a:latin typeface="Cambria Math" panose="02040503050406030204" pitchFamily="18" charset="0"/>
                                  </a:rPr>
                                  <m:t>′</m:t>
                                </m:r>
                              </m:sup>
                            </m:sSubSup>
                          </m:sub>
                          <m:sup/>
                          <m:e>
                            <m:r>
                              <a:rPr lang="en-US" sz="2000" i="1">
                                <a:latin typeface="Cambria Math" panose="02040503050406030204" pitchFamily="18" charset="0"/>
                              </a:rPr>
                              <m:t>𝐿𝑜𝑠𝑠</m:t>
                            </m:r>
                            <m:d>
                              <m:dPr>
                                <m:ctrlPr>
                                  <a:rPr lang="en-US" sz="2000" i="1">
                                    <a:latin typeface="Cambria Math" panose="02040503050406030204" pitchFamily="18" charset="0"/>
                                  </a:rPr>
                                </m:ctrlPr>
                              </m:dPr>
                              <m:e>
                                <m:r>
                                  <a:rPr lang="en-US" sz="2000" i="1">
                                    <a:latin typeface="Cambria Math" panose="02040503050406030204" pitchFamily="18" charset="0"/>
                                  </a:rPr>
                                  <m:t>𝐸𝐺𝑒</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𝐸𝐺</m:t>
                                        </m:r>
                                      </m:sub>
                                    </m:sSub>
                                  </m:sub>
                                </m:sSub>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 </m:t>
                                </m:r>
                                <m:r>
                                  <a:rPr lang="en-US" sz="2000" i="1">
                                    <a:latin typeface="Cambria Math" panose="02040503050406030204" pitchFamily="18" charset="0"/>
                                  </a:rPr>
                                  <m:t>𝑙</m:t>
                                </m:r>
                              </m:e>
                            </m:d>
                            <m:r>
                              <a:rPr lang="en-US" sz="2000" i="1">
                                <a:latin typeface="Cambria Math" panose="02040503050406030204" pitchFamily="18" charset="0"/>
                              </a:rPr>
                              <m:t>}</m:t>
                            </m:r>
                          </m:e>
                        </m:nary>
                      </m:e>
                    </m:nary>
                  </m:oMath>
                </a14:m>
                <a:r>
                  <a:rPr lang="en-US" sz="2000" b="1" dirty="0"/>
                  <a:t>                                                  </a:t>
                </a:r>
                <a:r>
                  <a:rPr lang="en-US" sz="2000" dirty="0"/>
                  <a:t>(re-learn examples)</a:t>
                </a:r>
                <a:endParaRPr lang="en-US" sz="2000" b="1" dirty="0"/>
              </a:p>
              <a:p>
                <a:pPr lvl="1"/>
                <a:endParaRPr lang="en-US" sz="2000" b="1" dirty="0"/>
              </a:p>
              <a:p>
                <a:r>
                  <a:rPr lang="en-US" sz="2000" dirty="0"/>
                  <a:t>Recap Reason Chosen</a:t>
                </a:r>
              </a:p>
              <a:p>
                <a:pPr lvl="1"/>
                <a:r>
                  <a:rPr lang="en-US" sz="1600" dirty="0"/>
                  <a:t>Simplest, so good first prototype + if human seed lemmas are extractable let’s do it</a:t>
                </a:r>
              </a:p>
              <a:p>
                <a:pPr lvl="1"/>
                <a:r>
                  <a:rPr lang="en-US" sz="1600" dirty="0"/>
                  <a:t>Lemmas synthesis hasn’t even been done with ground truth lemmas – it’s already interesting to decide how to extract ground truth lemmas!</a:t>
                </a:r>
              </a:p>
              <a:p>
                <a:pPr marL="457200" lvl="1" indent="0">
                  <a:buNone/>
                </a:pPr>
                <a:endParaRPr lang="en-US" sz="2000" b="1" dirty="0"/>
              </a:p>
            </p:txBody>
          </p:sp>
        </mc:Choice>
        <mc:Fallback xmlns="">
          <p:sp>
            <p:nvSpPr>
              <p:cNvPr id="3" name="Content Placeholder 2">
                <a:extLst>
                  <a:ext uri="{FF2B5EF4-FFF2-40B4-BE49-F238E27FC236}">
                    <a16:creationId xmlns:a16="http://schemas.microsoft.com/office/drawing/2014/main" id="{B9B0EED8-429E-B243-996A-6E9CDA0E12AC}"/>
                  </a:ext>
                </a:extLst>
              </p:cNvPr>
              <p:cNvSpPr>
                <a:spLocks noGrp="1" noRot="1" noChangeAspect="1" noMove="1" noResize="1" noEditPoints="1" noAdjustHandles="1" noChangeArrowheads="1" noChangeShapeType="1" noTextEdit="1"/>
              </p:cNvSpPr>
              <p:nvPr>
                <p:ph idx="1"/>
              </p:nvPr>
            </p:nvSpPr>
            <p:spPr>
              <a:xfrm>
                <a:off x="643466" y="1457471"/>
                <a:ext cx="11548534" cy="5400528"/>
              </a:xfrm>
              <a:blipFill>
                <a:blip r:embed="rId4"/>
                <a:stretch>
                  <a:fillRect l="-439" t="-140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66917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2914C4-938F-8E4E-B21D-22BDF019425B}"/>
              </a:ext>
            </a:extLst>
          </p:cNvPr>
          <p:cNvSpPr>
            <a:spLocks noGrp="1"/>
          </p:cNvSpPr>
          <p:nvPr>
            <p:ph type="title"/>
          </p:nvPr>
        </p:nvSpPr>
        <p:spPr>
          <a:xfrm>
            <a:off x="643467" y="321734"/>
            <a:ext cx="10905066" cy="1135737"/>
          </a:xfrm>
        </p:spPr>
        <p:txBody>
          <a:bodyPr>
            <a:normAutofit/>
          </a:bodyPr>
          <a:lstStyle/>
          <a:p>
            <a:r>
              <a:rPr lang="en-US" sz="3600" dirty="0"/>
              <a:t>Novelty Innovations – using Simple Compile Compress/Learn Compress</a:t>
            </a:r>
          </a:p>
        </p:txBody>
      </p:sp>
      <p:sp>
        <p:nvSpPr>
          <p:cNvPr id="3" name="Content Placeholder 2">
            <a:extLst>
              <a:ext uri="{FF2B5EF4-FFF2-40B4-BE49-F238E27FC236}">
                <a16:creationId xmlns:a16="http://schemas.microsoft.com/office/drawing/2014/main" id="{32F4C7A5-0510-6F48-B70E-D73C1CEE3C82}"/>
              </a:ext>
            </a:extLst>
          </p:cNvPr>
          <p:cNvSpPr>
            <a:spLocks noGrp="1"/>
          </p:cNvSpPr>
          <p:nvPr>
            <p:ph idx="1"/>
          </p:nvPr>
        </p:nvSpPr>
        <p:spPr>
          <a:xfrm>
            <a:off x="643467" y="1782980"/>
            <a:ext cx="10905066" cy="5075019"/>
          </a:xfrm>
        </p:spPr>
        <p:txBody>
          <a:bodyPr>
            <a:normAutofit/>
          </a:bodyPr>
          <a:lstStyle/>
          <a:p>
            <a:r>
              <a:rPr lang="en-US" sz="2000" dirty="0"/>
              <a:t>Using C^2/LC</a:t>
            </a:r>
          </a:p>
          <a:p>
            <a:pPr lvl="1"/>
            <a:r>
              <a:rPr lang="en-US" sz="1600" dirty="0"/>
              <a:t>Explore/Conjecture -&gt; is by passed by sampling ground truth theorems from data set e.g. </a:t>
            </a:r>
            <a:r>
              <a:rPr lang="en-US" sz="1600" dirty="0" err="1"/>
              <a:t>CoqGym</a:t>
            </a:r>
            <a:endParaRPr lang="en-US" sz="1600" dirty="0"/>
          </a:p>
          <a:p>
            <a:r>
              <a:rPr lang="en-US" sz="2000" dirty="0"/>
              <a:t>Innovation</a:t>
            </a:r>
          </a:p>
          <a:p>
            <a:pPr lvl="1"/>
            <a:r>
              <a:rPr lang="en-US" sz="1600" dirty="0"/>
              <a:t>1. Application of Synthesis of Programs (lemmas) to a full fledge (complicated) language like Coq</a:t>
            </a:r>
          </a:p>
          <a:p>
            <a:pPr lvl="2"/>
            <a:r>
              <a:rPr lang="en-US" sz="1200" dirty="0"/>
              <a:t>Contrast DC/EC^2 to simple lambda calc – which is (to my understanding), only the back bone of LISP</a:t>
            </a:r>
          </a:p>
          <a:p>
            <a:pPr lvl="1"/>
            <a:r>
              <a:rPr lang="en-US" sz="1600" dirty="0"/>
              <a:t>2. New application to Synthesis of Lemmas – very important task for TP itself</a:t>
            </a:r>
          </a:p>
          <a:p>
            <a:pPr lvl="2"/>
            <a:r>
              <a:rPr lang="en-US" sz="1200" dirty="0"/>
              <a:t>FM community value it!</a:t>
            </a:r>
          </a:p>
          <a:p>
            <a:pPr lvl="2"/>
            <a:r>
              <a:rPr lang="en-US" sz="1200" dirty="0"/>
              <a:t>IIT/HOL not only FOL</a:t>
            </a:r>
          </a:p>
          <a:p>
            <a:pPr lvl="1"/>
            <a:r>
              <a:rPr lang="en-US" sz="1600" dirty="0"/>
              <a:t>3. *** Algorithmically, improving compression algorithm ***</a:t>
            </a:r>
          </a:p>
          <a:p>
            <a:pPr lvl="2"/>
            <a:r>
              <a:rPr lang="en-US" sz="1200" dirty="0"/>
              <a:t>Expand beyond PCFG</a:t>
            </a:r>
          </a:p>
          <a:p>
            <a:pPr lvl="2"/>
            <a:r>
              <a:rPr lang="en-US" sz="1200" dirty="0"/>
              <a:t>Using deep learning</a:t>
            </a:r>
          </a:p>
          <a:p>
            <a:pPr lvl="2"/>
            <a:r>
              <a:rPr lang="en-US" sz="1200" dirty="0"/>
              <a:t>Combinatorial NN opt? or other techniques!</a:t>
            </a:r>
          </a:p>
          <a:p>
            <a:pPr lvl="2"/>
            <a:r>
              <a:rPr lang="en-US" sz="1200" dirty="0"/>
              <a:t>E-graphs to choose sub-expressions to add to DSL (compare with unification in EC^2)</a:t>
            </a:r>
          </a:p>
          <a:p>
            <a:pPr lvl="2"/>
            <a:r>
              <a:rPr lang="en-US" sz="1200" dirty="0"/>
              <a:t>Others I’ve not thought of yet?!</a:t>
            </a:r>
          </a:p>
          <a:p>
            <a:pPr lvl="1"/>
            <a:r>
              <a:rPr lang="en-US" sz="1600" dirty="0"/>
              <a:t>4. First time neutralizing original EC^2/adding significant Deep Learning components</a:t>
            </a:r>
          </a:p>
          <a:p>
            <a:pPr lvl="2"/>
            <a:r>
              <a:rPr lang="en-US" sz="1200" dirty="0"/>
              <a:t>Ideally we can make fundamental improvements to compress – beyond say, only neutralizing the probability distribution that PCFG/FG have</a:t>
            </a:r>
          </a:p>
          <a:p>
            <a:pPr lvl="1"/>
            <a:r>
              <a:rPr lang="en-US" sz="1600" dirty="0"/>
              <a:t>5. Meta-learning through tasks of different proving environments instead of programming tasks</a:t>
            </a:r>
          </a:p>
          <a:p>
            <a:pPr lvl="2"/>
            <a:r>
              <a:rPr lang="en-US" sz="1200" dirty="0"/>
              <a:t>E.g. synthesize lemmas that generalize in simple algebra, real analysis, program verification, Homotopy Type Theory (HoTT)</a:t>
            </a:r>
          </a:p>
          <a:p>
            <a:pPr lvl="2"/>
            <a:r>
              <a:rPr lang="en-US" sz="1200" dirty="0"/>
              <a:t>(less, </a:t>
            </a:r>
          </a:p>
          <a:p>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223727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13098</TotalTime>
  <Words>8195</Words>
  <Application>Microsoft Macintosh PowerPoint</Application>
  <PresentationFormat>Widescreen</PresentationFormat>
  <Paragraphs>651</Paragraphs>
  <Slides>41</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Cambria Math</vt:lpstr>
      <vt:lpstr>Office Theme</vt:lpstr>
      <vt:lpstr>Lemma Synthesis via Conjecture, Learn, Compress</vt:lpstr>
      <vt:lpstr>The Formal Language Synthesis Problem</vt:lpstr>
      <vt:lpstr>Generating Data Set</vt:lpstr>
      <vt:lpstr>Generating Data Set</vt:lpstr>
      <vt:lpstr>Terminology</vt:lpstr>
      <vt:lpstr>Recall EC^2 </vt:lpstr>
      <vt:lpstr>Our Possible Formulation ala EC^2 </vt:lpstr>
      <vt:lpstr>Chosen Formulation ala EC^2  (Ours)</vt:lpstr>
      <vt:lpstr>Novelty Innovations – using Simple Compile Compress/Learn Compress</vt:lpstr>
      <vt:lpstr>Compress!</vt:lpstr>
      <vt:lpstr>Motivation: Compress – Learning compositional DSL</vt:lpstr>
      <vt:lpstr>Recall our formulation</vt:lpstr>
      <vt:lpstr>What problem should the compression algorithm that learns the DSL solve?</vt:lpstr>
      <vt:lpstr>What problems do we need to solve from our formulation? </vt:lpstr>
      <vt:lpstr>My current &amp; 1st Idea for doing compression</vt:lpstr>
      <vt:lpstr>My current &amp; 1st Idea for doing compression</vt:lpstr>
      <vt:lpstr>My current &amp; 1st Idea for doing compression</vt:lpstr>
      <vt:lpstr>TODO: slides to make each step even MORE concrete</vt:lpstr>
      <vt:lpstr>Other Formulations of Conjecture Learn Compress (CLC)</vt:lpstr>
      <vt:lpstr>One possible algorithm Formulation</vt:lpstr>
      <vt:lpstr>Another Possible algorithm Formulation</vt:lpstr>
      <vt:lpstr>Possible Reward functions &amp; data augmentation</vt:lpstr>
      <vt:lpstr>** Simplest Training Algorithm – Train from Human lemmas **</vt:lpstr>
      <vt:lpstr>Innovations – using Simple Compile Compress/Learn Compress</vt:lpstr>
      <vt:lpstr>Dreamer</vt:lpstr>
      <vt:lpstr>How to Dreams novel theorems to prove to augment data set?</vt:lpstr>
      <vt:lpstr>Appendix</vt:lpstr>
      <vt:lpstr>Reward function for prediction of multiple lemmas</vt:lpstr>
      <vt:lpstr>Compress Objective Derivation</vt:lpstr>
      <vt:lpstr>Outline &amp; Learning objective for Compress step for EC^2</vt:lpstr>
      <vt:lpstr>How might the DSL optimization be done?</vt:lpstr>
      <vt:lpstr>Optimizing for a DSL and an AutoRegressive (AR) Execute Generator (1)</vt:lpstr>
      <vt:lpstr>Optimizing for a DSL and an AutoRegressive (AR) Execute Generator (2)</vt:lpstr>
      <vt:lpstr>What about if we had a Dreamer Generator?</vt:lpstr>
      <vt:lpstr>What about if we had BOTH Execute and Dreamer Generator?</vt:lpstr>
      <vt:lpstr>What about if we had all three Execute, Dreamer and Compress Generator?</vt:lpstr>
      <vt:lpstr>Final Decision for compression step</vt:lpstr>
      <vt:lpstr>Connection of our Learn/Compile step to EC^2</vt:lpstr>
      <vt:lpstr>Questions</vt:lpstr>
      <vt:lpstr>Is it really a good idea to optimize for the Bayesian objective when choosing a DSL?</vt:lpstr>
      <vt:lpstr>Q: Is it possible to have ExploreGen and Dreamgen share weights somehow?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Miranda, Brando</dc:creator>
  <cp:lastModifiedBy>Miranda, Brando</cp:lastModifiedBy>
  <cp:revision>271</cp:revision>
  <dcterms:created xsi:type="dcterms:W3CDTF">2021-08-31T14:58:13Z</dcterms:created>
  <dcterms:modified xsi:type="dcterms:W3CDTF">2022-04-12T15:38:16Z</dcterms:modified>
</cp:coreProperties>
</file>